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8"/>
  </p:notesMasterIdLst>
  <p:sldIdLst>
    <p:sldId id="256" r:id="rId6"/>
    <p:sldId id="516" r:id="rId7"/>
    <p:sldId id="258" r:id="rId8"/>
    <p:sldId id="554" r:id="rId9"/>
    <p:sldId id="555" r:id="rId10"/>
    <p:sldId id="556" r:id="rId11"/>
    <p:sldId id="557" r:id="rId12"/>
    <p:sldId id="558" r:id="rId13"/>
    <p:sldId id="559" r:id="rId14"/>
    <p:sldId id="572" r:id="rId15"/>
    <p:sldId id="573" r:id="rId16"/>
    <p:sldId id="5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3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6427" autoAdjust="0"/>
  </p:normalViewPr>
  <p:slideViewPr>
    <p:cSldViewPr snapToGrid="0">
      <p:cViewPr>
        <p:scale>
          <a:sx n="50" d="100"/>
          <a:sy n="50" d="100"/>
        </p:scale>
        <p:origin x="15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DCA8C-F5DD-490A-866A-647E38679BCF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C061B-CCD3-4E32-A0FA-9E5DD9A54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807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CC98F7-B76C-425E-B767-4C568C0BA0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598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CC98F7-B76C-425E-B767-4C568C0BA0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672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Business Model Canvas provides you with an initial plan for your business and needs to be regularly reviewed.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Assess your level of readiness both in terms of your own skills, resources and experience and the availability of support from a team and/or business mentor/advisor.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Familiarise yourself with the agencies and organisations that provide support to small businesses as they may offer a vital source of guidance, networking, mentorship, partnership and funding.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5BB1C-779A-4721-BC94-E36F0751552E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085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585" indent="-609585" algn="just">
              <a:lnSpc>
                <a:spcPct val="150000"/>
              </a:lnSpc>
              <a:buFont typeface="+mj-lt"/>
              <a:buAutoNum type="arabicPeriod"/>
            </a:pP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Recap the main learnings from this course. </a:t>
            </a:r>
          </a:p>
          <a:p>
            <a:pPr marL="609585" indent="-609585" algn="just">
              <a:lnSpc>
                <a:spcPct val="150000"/>
              </a:lnSpc>
              <a:buFont typeface="+mj-lt"/>
              <a:buAutoNum type="arabicPeriod"/>
            </a:pP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Finalise your business model canvas template. </a:t>
            </a:r>
          </a:p>
          <a:p>
            <a:pPr marL="609585" indent="-609585" algn="just">
              <a:lnSpc>
                <a:spcPct val="150000"/>
              </a:lnSpc>
              <a:buFont typeface="+mj-lt"/>
              <a:buAutoNum type="arabicPeriod"/>
            </a:pP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Reflect on level of readiness for self-employment and next steps to take. </a:t>
            </a:r>
          </a:p>
          <a:p>
            <a:pPr marL="609585" indent="-609585" algn="just">
              <a:lnSpc>
                <a:spcPct val="150000"/>
              </a:lnSpc>
              <a:buFont typeface="+mj-lt"/>
              <a:buAutoNum type="arabicPeriod"/>
            </a:pP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Understand the external supports available to set up a small business in Ireland.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5BB1C-779A-4721-BC94-E36F0751552E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730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Value Proposition – What is the unique selling point of your product or service? How is your offering different (better) than competitors?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Customer Segments -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For whom are you creating value?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​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Who are your most important customers?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Customer Relationships – What type of relationship should you have with each customer segment? How will you get, keep and grow your customer base?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Customer Channels – How will your product or service reach the market? How will you communicate with customers? </a:t>
            </a:r>
          </a:p>
          <a:p>
            <a:pPr marL="0" indent="0" algn="just">
              <a:buNone/>
            </a:pPr>
            <a:br>
              <a:rPr lang="en-GB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</a:br>
            <a:r>
              <a:rPr lang="en-GB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Ensure you fill out these four sections of the Business Model Canvas – only a few words outlining the main elements from each.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CC98F7-B76C-425E-B767-4C568C0BA0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674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Ensure you fill out these four sections of the Business Model Canvas – only a few words outlining the main elements from each.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CC98F7-B76C-425E-B767-4C568C0BA0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476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Key Partners  – Who are your key partners or those you need to build and deliver your product or service?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Key Activities  – What key activities are needed to make your venture work?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Key Resources  – What physical, human, intellectual and financial resources do you require to make your business work?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0" indent="0" algn="just">
              <a:buNone/>
            </a:pPr>
            <a:br>
              <a:rPr lang="en-GB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CC98F7-B76C-425E-B767-4C568C0BA0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650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Ensure you fill out these three sections of the Business Model Canvas – only a few words outlining the main elements from each.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CC98F7-B76C-425E-B767-4C568C0BA0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883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Cost Structure  – What will it cost to operate the business and deliver value to customers? What are your fixed and variable costs?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Revenue Streams – How will you capture revenue from sales of your product or service?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0" indent="0" algn="just">
              <a:buNone/>
            </a:pPr>
            <a:br>
              <a:rPr lang="en-GB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</a:br>
            <a:br>
              <a:rPr lang="en-GB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CC98F7-B76C-425E-B767-4C568C0BA0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73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Ensure you fill out these two sections of the Business Model Canvas – only a few words outlining the main elements from each.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CC98F7-B76C-425E-B767-4C568C0BA0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202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585" indent="-609585" algn="just">
              <a:lnSpc>
                <a:spcPct val="150000"/>
              </a:lnSpc>
              <a:buFont typeface="+mj-lt"/>
              <a:buAutoNum type="arabicPeriod"/>
            </a:pPr>
            <a:endParaRPr lang="en-GB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5BB1C-779A-4721-BC94-E36F0751552E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13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0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40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23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84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34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27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50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34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09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74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9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8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49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69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18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5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77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4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7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0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45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8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1F32C-0ABB-4145-A679-00AEBF00F52C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6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55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67" indent="-457167" algn="l" defTabSz="60955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2" algn="l" defTabSz="60955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87" indent="-304776" algn="l" defTabSz="60955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defTabSz="60955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defTabSz="60955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1F32C-0ABB-4145-A679-00AEBF00F52C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6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5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609570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609570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60957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609570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ingsmes.gov.i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ngall.com/learning-png/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ngall.com/learning-png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2" y="3996529"/>
            <a:ext cx="2217851" cy="6258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0" u="none" strike="noStrike" kern="1200" cap="none" spc="0" normalizeH="0" baseline="0" noProof="0" dirty="0">
                <a:ln>
                  <a:noFill/>
                </a:ln>
                <a:solidFill>
                  <a:srgbClr val="1BA1A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Lecture 12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9958FB-9D4A-45F8-A35A-A241F351F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Bringing it All Together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A51D5-EB1B-4465-981B-36FDF4AED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11" y="308273"/>
            <a:ext cx="8594672" cy="1143000"/>
          </a:xfrm>
        </p:spPr>
        <p:txBody>
          <a:bodyPr>
            <a:normAutofit/>
          </a:bodyPr>
          <a:lstStyle/>
          <a:p>
            <a:pPr algn="l"/>
            <a:r>
              <a:rPr lang="en-GB" sz="4267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Assessing Level of Readiness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6F8A6B1-3F6A-46A0-8171-409F54DA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111" y="1246910"/>
            <a:ext cx="10972800" cy="494952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GB" sz="2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Why are you the best person to turn this venture into reality? </a:t>
            </a:r>
          </a:p>
          <a:p>
            <a:pPr algn="just">
              <a:lnSpc>
                <a:spcPct val="150000"/>
              </a:lnSpc>
            </a:pPr>
            <a:r>
              <a:rPr lang="en-GB" sz="2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skills, resources and experience do you bring?</a:t>
            </a:r>
          </a:p>
          <a:p>
            <a:pPr algn="just">
              <a:lnSpc>
                <a:spcPct val="150000"/>
              </a:lnSpc>
            </a:pPr>
            <a:r>
              <a:rPr lang="en-GB" sz="2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gaps in skills, resources and experience remain and how might you plug those gaps?</a:t>
            </a:r>
          </a:p>
          <a:p>
            <a:pPr algn="just">
              <a:lnSpc>
                <a:spcPct val="150000"/>
              </a:lnSpc>
            </a:pPr>
            <a:r>
              <a:rPr lang="en-GB" sz="2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Might you consider bringing on board others to run the venture? </a:t>
            </a:r>
          </a:p>
          <a:p>
            <a:pPr algn="just">
              <a:lnSpc>
                <a:spcPct val="150000"/>
              </a:lnSpc>
            </a:pPr>
            <a:r>
              <a:rPr lang="en-GB" sz="2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Who do you have available as an advisor or mentor? What experience, skills and resources do they provide?</a:t>
            </a:r>
          </a:p>
          <a:p>
            <a:pPr algn="just">
              <a:lnSpc>
                <a:spcPct val="150000"/>
              </a:lnSpc>
            </a:pPr>
            <a:r>
              <a:rPr lang="en-GB" sz="2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your timeline for setting up a business? For instance, I intend to start now, within the next 6 months, the next year or over a year. 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051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CB491-2490-4EF0-9D45-EDF21EB9C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24" y="438033"/>
            <a:ext cx="1097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4400" b="1" dirty="0">
                <a:solidFill>
                  <a:srgbClr val="063A59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External Supports for Small Businesses in Ireland</a:t>
            </a:r>
            <a:endParaRPr lang="en-GB" sz="4271" b="1" dirty="0">
              <a:solidFill>
                <a:srgbClr val="063A5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4B0C21-3987-4BCE-A85C-25BE70DE0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2"/>
            <a:ext cx="8643257" cy="48197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endParaRPr lang="en-GB" sz="2400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endParaRPr lang="en-GB" sz="2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54BCC8F-AF66-43ED-9E08-022ED2776923}"/>
              </a:ext>
            </a:extLst>
          </p:cNvPr>
          <p:cNvGrpSpPr/>
          <p:nvPr/>
        </p:nvGrpSpPr>
        <p:grpSpPr>
          <a:xfrm>
            <a:off x="612398" y="2508090"/>
            <a:ext cx="9544803" cy="2885637"/>
            <a:chOff x="612398" y="2508090"/>
            <a:chExt cx="9544803" cy="288563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C14EF70-3217-4A3D-B5F4-C12979AA4DB9}"/>
                </a:ext>
              </a:extLst>
            </p:cNvPr>
            <p:cNvSpPr/>
            <p:nvPr/>
          </p:nvSpPr>
          <p:spPr>
            <a:xfrm>
              <a:off x="612398" y="2508090"/>
              <a:ext cx="2219721" cy="1331832"/>
            </a:xfrm>
            <a:custGeom>
              <a:avLst/>
              <a:gdLst>
                <a:gd name="connsiteX0" fmla="*/ 0 w 2219721"/>
                <a:gd name="connsiteY0" fmla="*/ 0 h 1331832"/>
                <a:gd name="connsiteX1" fmla="*/ 2219721 w 2219721"/>
                <a:gd name="connsiteY1" fmla="*/ 0 h 1331832"/>
                <a:gd name="connsiteX2" fmla="*/ 2219721 w 2219721"/>
                <a:gd name="connsiteY2" fmla="*/ 1331832 h 1331832"/>
                <a:gd name="connsiteX3" fmla="*/ 0 w 2219721"/>
                <a:gd name="connsiteY3" fmla="*/ 1331832 h 1331832"/>
                <a:gd name="connsiteX4" fmla="*/ 0 w 2219721"/>
                <a:gd name="connsiteY4" fmla="*/ 0 h 133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721" h="1331832">
                  <a:moveTo>
                    <a:pt x="0" y="0"/>
                  </a:moveTo>
                  <a:lnTo>
                    <a:pt x="2219721" y="0"/>
                  </a:lnTo>
                  <a:lnTo>
                    <a:pt x="2219721" y="1331832"/>
                  </a:lnTo>
                  <a:lnTo>
                    <a:pt x="0" y="13318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200" kern="1200" dirty="0"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Local Enterprise Office (LEO).</a:t>
              </a:r>
              <a:endParaRPr lang="en-GB" sz="2200" kern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A543411-7F85-4ECA-AA73-5FE22DC84B1A}"/>
                </a:ext>
              </a:extLst>
            </p:cNvPr>
            <p:cNvSpPr/>
            <p:nvPr/>
          </p:nvSpPr>
          <p:spPr>
            <a:xfrm>
              <a:off x="3054092" y="2508090"/>
              <a:ext cx="2219721" cy="1331832"/>
            </a:xfrm>
            <a:custGeom>
              <a:avLst/>
              <a:gdLst>
                <a:gd name="connsiteX0" fmla="*/ 0 w 2219721"/>
                <a:gd name="connsiteY0" fmla="*/ 0 h 1331832"/>
                <a:gd name="connsiteX1" fmla="*/ 2219721 w 2219721"/>
                <a:gd name="connsiteY1" fmla="*/ 0 h 1331832"/>
                <a:gd name="connsiteX2" fmla="*/ 2219721 w 2219721"/>
                <a:gd name="connsiteY2" fmla="*/ 1331832 h 1331832"/>
                <a:gd name="connsiteX3" fmla="*/ 0 w 2219721"/>
                <a:gd name="connsiteY3" fmla="*/ 1331832 h 1331832"/>
                <a:gd name="connsiteX4" fmla="*/ 0 w 2219721"/>
                <a:gd name="connsiteY4" fmla="*/ 0 h 133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721" h="1331832">
                  <a:moveTo>
                    <a:pt x="0" y="0"/>
                  </a:moveTo>
                  <a:lnTo>
                    <a:pt x="2219721" y="0"/>
                  </a:lnTo>
                  <a:lnTo>
                    <a:pt x="2219721" y="1331832"/>
                  </a:lnTo>
                  <a:lnTo>
                    <a:pt x="0" y="13318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Enterprise Ireland (if business has export potential).</a:t>
              </a:r>
              <a:endParaRPr lang="en-GB" sz="2000" kern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FA605B4-35E3-4256-88C9-C1384C85F160}"/>
                </a:ext>
              </a:extLst>
            </p:cNvPr>
            <p:cNvSpPr/>
            <p:nvPr/>
          </p:nvSpPr>
          <p:spPr>
            <a:xfrm>
              <a:off x="5495786" y="2508090"/>
              <a:ext cx="2219721" cy="1331832"/>
            </a:xfrm>
            <a:custGeom>
              <a:avLst/>
              <a:gdLst>
                <a:gd name="connsiteX0" fmla="*/ 0 w 2219721"/>
                <a:gd name="connsiteY0" fmla="*/ 0 h 1331832"/>
                <a:gd name="connsiteX1" fmla="*/ 2219721 w 2219721"/>
                <a:gd name="connsiteY1" fmla="*/ 0 h 1331832"/>
                <a:gd name="connsiteX2" fmla="*/ 2219721 w 2219721"/>
                <a:gd name="connsiteY2" fmla="*/ 1331832 h 1331832"/>
                <a:gd name="connsiteX3" fmla="*/ 0 w 2219721"/>
                <a:gd name="connsiteY3" fmla="*/ 1331832 h 1331832"/>
                <a:gd name="connsiteX4" fmla="*/ 0 w 2219721"/>
                <a:gd name="connsiteY4" fmla="*/ 0 h 133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721" h="1331832">
                  <a:moveTo>
                    <a:pt x="0" y="0"/>
                  </a:moveTo>
                  <a:lnTo>
                    <a:pt x="2219721" y="0"/>
                  </a:lnTo>
                  <a:lnTo>
                    <a:pt x="2219721" y="1331832"/>
                  </a:lnTo>
                  <a:lnTo>
                    <a:pt x="0" y="13318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200" kern="1200" dirty="0">
                  <a:solidFill>
                    <a:schemeClr val="bg1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Government: </a:t>
              </a:r>
              <a:r>
                <a:rPr lang="en-GB" sz="2200" kern="1200" dirty="0">
                  <a:solidFill>
                    <a:schemeClr val="bg1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https://supportingsmes.gov.ie/</a:t>
              </a:r>
              <a:r>
                <a:rPr lang="en-GB" sz="2200" kern="1200" dirty="0">
                  <a:solidFill>
                    <a:schemeClr val="bg1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 . </a:t>
              </a:r>
              <a:endParaRPr lang="en-GB" sz="2200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E4CC378-141D-4E0F-8C1C-24CF0556BD9D}"/>
                </a:ext>
              </a:extLst>
            </p:cNvPr>
            <p:cNvSpPr/>
            <p:nvPr/>
          </p:nvSpPr>
          <p:spPr>
            <a:xfrm>
              <a:off x="7937480" y="2508090"/>
              <a:ext cx="2219721" cy="1331832"/>
            </a:xfrm>
            <a:custGeom>
              <a:avLst/>
              <a:gdLst>
                <a:gd name="connsiteX0" fmla="*/ 0 w 2219721"/>
                <a:gd name="connsiteY0" fmla="*/ 0 h 1331832"/>
                <a:gd name="connsiteX1" fmla="*/ 2219721 w 2219721"/>
                <a:gd name="connsiteY1" fmla="*/ 0 h 1331832"/>
                <a:gd name="connsiteX2" fmla="*/ 2219721 w 2219721"/>
                <a:gd name="connsiteY2" fmla="*/ 1331832 h 1331832"/>
                <a:gd name="connsiteX3" fmla="*/ 0 w 2219721"/>
                <a:gd name="connsiteY3" fmla="*/ 1331832 h 1331832"/>
                <a:gd name="connsiteX4" fmla="*/ 0 w 2219721"/>
                <a:gd name="connsiteY4" fmla="*/ 0 h 133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721" h="1331832">
                  <a:moveTo>
                    <a:pt x="0" y="0"/>
                  </a:moveTo>
                  <a:lnTo>
                    <a:pt x="2219721" y="0"/>
                  </a:lnTo>
                  <a:lnTo>
                    <a:pt x="2219721" y="1331832"/>
                  </a:lnTo>
                  <a:lnTo>
                    <a:pt x="0" y="13318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200" kern="1200" dirty="0"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Microfinance Ireland.</a:t>
              </a:r>
              <a:endParaRPr lang="en-GB" sz="2200" kern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AFFE30-391A-437B-A9A5-CB46245DD9DF}"/>
                </a:ext>
              </a:extLst>
            </p:cNvPr>
            <p:cNvSpPr/>
            <p:nvPr/>
          </p:nvSpPr>
          <p:spPr>
            <a:xfrm>
              <a:off x="612398" y="4061895"/>
              <a:ext cx="2219721" cy="1331832"/>
            </a:xfrm>
            <a:custGeom>
              <a:avLst/>
              <a:gdLst>
                <a:gd name="connsiteX0" fmla="*/ 0 w 2219721"/>
                <a:gd name="connsiteY0" fmla="*/ 0 h 1331832"/>
                <a:gd name="connsiteX1" fmla="*/ 2219721 w 2219721"/>
                <a:gd name="connsiteY1" fmla="*/ 0 h 1331832"/>
                <a:gd name="connsiteX2" fmla="*/ 2219721 w 2219721"/>
                <a:gd name="connsiteY2" fmla="*/ 1331832 h 1331832"/>
                <a:gd name="connsiteX3" fmla="*/ 0 w 2219721"/>
                <a:gd name="connsiteY3" fmla="*/ 1331832 h 1331832"/>
                <a:gd name="connsiteX4" fmla="*/ 0 w 2219721"/>
                <a:gd name="connsiteY4" fmla="*/ 0 h 133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721" h="1331832">
                  <a:moveTo>
                    <a:pt x="0" y="0"/>
                  </a:moveTo>
                  <a:lnTo>
                    <a:pt x="2219721" y="0"/>
                  </a:lnTo>
                  <a:lnTo>
                    <a:pt x="2219721" y="1331832"/>
                  </a:lnTo>
                  <a:lnTo>
                    <a:pt x="0" y="13318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200" kern="1200" dirty="0" err="1"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Skillnet</a:t>
              </a:r>
              <a:r>
                <a:rPr lang="en-GB" sz="2200" kern="1200" dirty="0"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 Ireland.</a:t>
              </a:r>
              <a:endParaRPr lang="en-GB" sz="2200" kern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FBBC5D0-AA11-430A-9337-B670C43DA427}"/>
                </a:ext>
              </a:extLst>
            </p:cNvPr>
            <p:cNvSpPr/>
            <p:nvPr/>
          </p:nvSpPr>
          <p:spPr>
            <a:xfrm>
              <a:off x="3054092" y="4061895"/>
              <a:ext cx="2219721" cy="1331832"/>
            </a:xfrm>
            <a:custGeom>
              <a:avLst/>
              <a:gdLst>
                <a:gd name="connsiteX0" fmla="*/ 0 w 2219721"/>
                <a:gd name="connsiteY0" fmla="*/ 0 h 1331832"/>
                <a:gd name="connsiteX1" fmla="*/ 2219721 w 2219721"/>
                <a:gd name="connsiteY1" fmla="*/ 0 h 1331832"/>
                <a:gd name="connsiteX2" fmla="*/ 2219721 w 2219721"/>
                <a:gd name="connsiteY2" fmla="*/ 1331832 h 1331832"/>
                <a:gd name="connsiteX3" fmla="*/ 0 w 2219721"/>
                <a:gd name="connsiteY3" fmla="*/ 1331832 h 1331832"/>
                <a:gd name="connsiteX4" fmla="*/ 0 w 2219721"/>
                <a:gd name="connsiteY4" fmla="*/ 0 h 133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721" h="1331832">
                  <a:moveTo>
                    <a:pt x="0" y="0"/>
                  </a:moveTo>
                  <a:lnTo>
                    <a:pt x="2219721" y="0"/>
                  </a:lnTo>
                  <a:lnTo>
                    <a:pt x="2219721" y="1331832"/>
                  </a:lnTo>
                  <a:lnTo>
                    <a:pt x="0" y="13318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200" kern="1200" dirty="0" err="1"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InterTrade</a:t>
              </a:r>
              <a:r>
                <a:rPr lang="en-GB" sz="2200" kern="1200" dirty="0"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 Ireland.</a:t>
              </a:r>
              <a:endParaRPr lang="en-GB" sz="2200" kern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3C01770-DAA0-4495-AA20-5C17537A2225}"/>
                </a:ext>
              </a:extLst>
            </p:cNvPr>
            <p:cNvSpPr/>
            <p:nvPr/>
          </p:nvSpPr>
          <p:spPr>
            <a:xfrm>
              <a:off x="5495786" y="4061895"/>
              <a:ext cx="2219721" cy="1331832"/>
            </a:xfrm>
            <a:custGeom>
              <a:avLst/>
              <a:gdLst>
                <a:gd name="connsiteX0" fmla="*/ 0 w 2219721"/>
                <a:gd name="connsiteY0" fmla="*/ 0 h 1331832"/>
                <a:gd name="connsiteX1" fmla="*/ 2219721 w 2219721"/>
                <a:gd name="connsiteY1" fmla="*/ 0 h 1331832"/>
                <a:gd name="connsiteX2" fmla="*/ 2219721 w 2219721"/>
                <a:gd name="connsiteY2" fmla="*/ 1331832 h 1331832"/>
                <a:gd name="connsiteX3" fmla="*/ 0 w 2219721"/>
                <a:gd name="connsiteY3" fmla="*/ 1331832 h 1331832"/>
                <a:gd name="connsiteX4" fmla="*/ 0 w 2219721"/>
                <a:gd name="connsiteY4" fmla="*/ 0 h 133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721" h="1331832">
                  <a:moveTo>
                    <a:pt x="0" y="0"/>
                  </a:moveTo>
                  <a:lnTo>
                    <a:pt x="2219721" y="0"/>
                  </a:lnTo>
                  <a:lnTo>
                    <a:pt x="2219721" y="1331832"/>
                  </a:lnTo>
                  <a:lnTo>
                    <a:pt x="0" y="13318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200" kern="1200" dirty="0"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Chambers Ireland.</a:t>
              </a:r>
              <a:endParaRPr lang="en-GB" sz="2200" kern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A08B917-FBA5-4830-ABF0-D55D47B7D4FC}"/>
                </a:ext>
              </a:extLst>
            </p:cNvPr>
            <p:cNvSpPr/>
            <p:nvPr/>
          </p:nvSpPr>
          <p:spPr>
            <a:xfrm>
              <a:off x="7937480" y="4061895"/>
              <a:ext cx="2219721" cy="1331832"/>
            </a:xfrm>
            <a:custGeom>
              <a:avLst/>
              <a:gdLst>
                <a:gd name="connsiteX0" fmla="*/ 0 w 2219721"/>
                <a:gd name="connsiteY0" fmla="*/ 0 h 1331832"/>
                <a:gd name="connsiteX1" fmla="*/ 2219721 w 2219721"/>
                <a:gd name="connsiteY1" fmla="*/ 0 h 1331832"/>
                <a:gd name="connsiteX2" fmla="*/ 2219721 w 2219721"/>
                <a:gd name="connsiteY2" fmla="*/ 1331832 h 1331832"/>
                <a:gd name="connsiteX3" fmla="*/ 0 w 2219721"/>
                <a:gd name="connsiteY3" fmla="*/ 1331832 h 1331832"/>
                <a:gd name="connsiteX4" fmla="*/ 0 w 2219721"/>
                <a:gd name="connsiteY4" fmla="*/ 0 h 133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721" h="1331832">
                  <a:moveTo>
                    <a:pt x="0" y="0"/>
                  </a:moveTo>
                  <a:lnTo>
                    <a:pt x="2219721" y="0"/>
                  </a:lnTo>
                  <a:lnTo>
                    <a:pt x="2219721" y="1331832"/>
                  </a:lnTo>
                  <a:lnTo>
                    <a:pt x="0" y="13318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200" kern="1200" dirty="0"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Small Firms Association.</a:t>
              </a:r>
              <a:endParaRPr lang="en-GB" sz="2200" kern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4632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3113" y="1402149"/>
            <a:ext cx="6216545" cy="518270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09570" marR="0" lvl="0" indent="-609570" algn="just" defTabSz="6095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Verdana"/>
                <a:cs typeface="Segoe UI" panose="020B0502040204020203" pitchFamily="34" charset="0"/>
              </a:rPr>
              <a:t>The Business</a:t>
            </a:r>
            <a:r>
              <a:rPr lang="en-GB" sz="2800" dirty="0">
                <a:solidFill>
                  <a:prstClr val="white"/>
                </a:solidFill>
                <a:latin typeface="Segoe UI" panose="020B0502040204020203" pitchFamily="34" charset="0"/>
                <a:ea typeface="Verdana"/>
                <a:cs typeface="Segoe UI" panose="020B0502040204020203" pitchFamily="34" charset="0"/>
              </a:rPr>
              <a:t> Model Canvas provides you with an initial plan for your business. </a:t>
            </a:r>
          </a:p>
          <a:p>
            <a:pPr marL="609570" marR="0" lvl="0" indent="-609570" algn="just" defTabSz="6095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Verdana"/>
                <a:cs typeface="Segoe UI" panose="020B0502040204020203" pitchFamily="34" charset="0"/>
              </a:rPr>
              <a:t>Ensure to assess your own level of readiness for entrepreneurship.</a:t>
            </a:r>
          </a:p>
          <a:p>
            <a:pPr marL="609570" marR="0" lvl="0" indent="-609570" algn="just" defTabSz="6095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2800" dirty="0">
                <a:solidFill>
                  <a:prstClr val="white"/>
                </a:solidFill>
                <a:latin typeface="Segoe UI" panose="020B0502040204020203" pitchFamily="34" charset="0"/>
                <a:ea typeface="Verdana"/>
                <a:cs typeface="Segoe UI" panose="020B0502040204020203" pitchFamily="34" charset="0"/>
              </a:rPr>
              <a:t>Familiarise with the agencies and organisations that offer small business support.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8" name="Snip Single Corner 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29444" y="639880"/>
            <a:ext cx="4887325" cy="4887325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EBC0F7-1291-4997-A098-C3649B01E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89952" y="639880"/>
            <a:ext cx="4887325" cy="4887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EA51D5-EB1B-4465-981B-36FDF4AED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11" y="308273"/>
            <a:ext cx="8594672" cy="1143000"/>
          </a:xfrm>
        </p:spPr>
        <p:txBody>
          <a:bodyPr>
            <a:normAutofit/>
          </a:bodyPr>
          <a:lstStyle/>
          <a:p>
            <a:pPr algn="l"/>
            <a:r>
              <a:rPr lang="en-GB" sz="4267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3179673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22A11-5A29-4690-9B07-9CF647529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09" y="41640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GB" sz="4267" b="1" dirty="0">
                <a:solidFill>
                  <a:srgbClr val="063A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Table of Contents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2A98D62-C708-4BA5-8874-1EB02BE7E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352551"/>
            <a:ext cx="7892716" cy="550545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hlinkClick r:id="rId3" action="ppaction://hlinksldjump"/>
              </a:rPr>
              <a:t>Learning Objectives.</a:t>
            </a:r>
            <a:endParaRPr lang="en-GB" sz="2200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hlinkClick r:id="rId4" action="ppaction://hlinksldjump"/>
              </a:rPr>
              <a:t>Business Model Canvas: Desirability. </a:t>
            </a:r>
            <a:endParaRPr lang="en-GB" sz="2200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hlinkClick r:id="rId5" action="ppaction://hlinksldjump"/>
              </a:rPr>
              <a:t>Business Model Canvas Template: Desirability.</a:t>
            </a:r>
            <a:endParaRPr lang="en-GB" sz="2200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hlinkClick r:id="rId6" action="ppaction://hlinksldjump"/>
              </a:rPr>
              <a:t>Business Model Canvas: Feasibility. </a:t>
            </a:r>
            <a:endParaRPr lang="en-GB" sz="2200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hlinkClick r:id="rId7" action="ppaction://hlinksldjump"/>
              </a:rPr>
              <a:t>Business Model Canvas Template: Feasibility. </a:t>
            </a:r>
            <a:endParaRPr lang="en-GB" sz="2200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hlinkClick r:id="rId8" action="ppaction://hlinksldjump"/>
              </a:rPr>
              <a:t>Business Model Canvas: Viability. </a:t>
            </a:r>
            <a:endParaRPr lang="en-GB" sz="2200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hlinkClick r:id="rId9" action="ppaction://hlinksldjump"/>
              </a:rPr>
              <a:t>Business Model Canvas Template: Viability.</a:t>
            </a:r>
            <a:endParaRPr lang="en-GB" sz="2200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hlinkClick r:id="rId10" action="ppaction://hlinksldjump"/>
              </a:rPr>
              <a:t>Assessing Level of Readiness. </a:t>
            </a:r>
            <a:endParaRPr lang="en-GB" sz="2200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hlinkClick r:id="rId11" action="ppaction://hlinksldjump"/>
              </a:rPr>
              <a:t>External Supports for Small Businesses in Ireland.</a:t>
            </a:r>
            <a:endParaRPr lang="en-GB" sz="2200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hlinkClick r:id="rId12" action="ppaction://hlinksldjump"/>
              </a:rPr>
              <a:t>Key Takeaways. </a:t>
            </a:r>
            <a:endParaRPr lang="en-GB" sz="2200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en-GB" sz="2200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en-GB" sz="2200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en-GB" sz="2200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en-GB" sz="2200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en-GB" sz="2200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en-GB" sz="2200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3113" y="1402149"/>
            <a:ext cx="6216545" cy="518270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09570" marR="0" lvl="0" indent="-609570" algn="just" defTabSz="6095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Verdana"/>
                <a:cs typeface="Segoe UI" panose="020B0502040204020203" pitchFamily="34" charset="0"/>
              </a:rPr>
              <a:t>Recap the learnings from this course.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609585" indent="-609585" algn="just">
              <a:lnSpc>
                <a:spcPct val="150000"/>
              </a:lnSpc>
              <a:buFont typeface="+mj-lt"/>
              <a:buAutoNum type="arabicPeriod"/>
            </a:pPr>
            <a:r>
              <a:rPr lang="en-GB" sz="28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Finalise your business model canvas template. </a:t>
            </a:r>
          </a:p>
          <a:p>
            <a:pPr marL="609585" indent="-609585" algn="just">
              <a:lnSpc>
                <a:spcPct val="150000"/>
              </a:lnSpc>
              <a:buFont typeface="+mj-lt"/>
              <a:buAutoNum type="arabicPeriod"/>
            </a:pPr>
            <a:r>
              <a:rPr lang="en-GB" sz="28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Reflect on level of readiness for self-employment.</a:t>
            </a:r>
          </a:p>
          <a:p>
            <a:pPr marL="609585" indent="-609585" algn="just">
              <a:lnSpc>
                <a:spcPct val="150000"/>
              </a:lnSpc>
              <a:buFont typeface="+mj-lt"/>
              <a:buAutoNum type="arabicPeriod"/>
            </a:pPr>
            <a:r>
              <a:rPr lang="en-GB" sz="28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Understand the external supports available to small businesses. </a:t>
            </a:r>
          </a:p>
        </p:txBody>
      </p:sp>
      <p:sp>
        <p:nvSpPr>
          <p:cNvPr id="8" name="Snip Single Corner 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29444" y="639880"/>
            <a:ext cx="4887325" cy="4887325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EBC0F7-1291-4997-A098-C3649B01E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89952" y="639880"/>
            <a:ext cx="4887325" cy="4887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EA51D5-EB1B-4465-981B-36FDF4AED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11" y="308273"/>
            <a:ext cx="8594672" cy="1143000"/>
          </a:xfrm>
        </p:spPr>
        <p:txBody>
          <a:bodyPr>
            <a:normAutofit/>
          </a:bodyPr>
          <a:lstStyle/>
          <a:p>
            <a:pPr algn="l"/>
            <a:r>
              <a:rPr lang="en-GB" sz="4267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Learning Objectives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CB491-2490-4EF0-9D45-EDF21EB9C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24" y="438033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GB" sz="4271" b="1" dirty="0">
                <a:solidFill>
                  <a:srgbClr val="063A59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Business Model Canvas: Desirability</a:t>
            </a:r>
            <a:endParaRPr lang="en-GB" sz="4271" b="1" dirty="0">
              <a:solidFill>
                <a:srgbClr val="063A5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4B0C21-3987-4BCE-A85C-25BE70DE0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24" y="1581033"/>
            <a:ext cx="9747062" cy="481976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GB" sz="22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Value Proposition.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2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What is the unique selling point of your product/service?</a:t>
            </a:r>
          </a:p>
          <a:p>
            <a:pPr algn="just">
              <a:lnSpc>
                <a:spcPct val="150000"/>
              </a:lnSpc>
            </a:pPr>
            <a:r>
              <a:rPr lang="en-GB" sz="22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Customer Segments.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2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For whom are you creating value?</a:t>
            </a:r>
          </a:p>
          <a:p>
            <a:pPr algn="just">
              <a:lnSpc>
                <a:spcPct val="150000"/>
              </a:lnSpc>
            </a:pPr>
            <a:r>
              <a:rPr lang="en-GB" sz="22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Customer Relationships.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2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What type of relationship should you have with customers?</a:t>
            </a:r>
          </a:p>
          <a:p>
            <a:pPr algn="just">
              <a:lnSpc>
                <a:spcPct val="150000"/>
              </a:lnSpc>
            </a:pPr>
            <a:r>
              <a:rPr lang="en-GB" sz="22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Customer Channels.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2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How will your product or service reach the market?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endParaRPr lang="en-GB" sz="2400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642107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CB491-2490-4EF0-9D45-EDF21EB9C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24" y="438033"/>
            <a:ext cx="1097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4271" b="1" dirty="0">
                <a:solidFill>
                  <a:srgbClr val="063A59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Business Model Canvas Template - Desirability</a:t>
            </a:r>
            <a:endParaRPr lang="en-GB" sz="4271" b="1" dirty="0">
              <a:solidFill>
                <a:srgbClr val="063A5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4B0C21-3987-4BCE-A85C-25BE70DE0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24" y="1581033"/>
            <a:ext cx="9747062" cy="48197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endParaRPr lang="en-GB" sz="2400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endParaRPr lang="en-GB" sz="2200" dirty="0"/>
          </a:p>
        </p:txBody>
      </p:sp>
      <p:pic>
        <p:nvPicPr>
          <p:cNvPr id="5" name="Content Placeholder 5" descr="These are the four blocks that represent the desirability side of the canvas: value propositions, customer relationships, customer segments and channels. ">
            <a:extLst>
              <a:ext uri="{FF2B5EF4-FFF2-40B4-BE49-F238E27FC236}">
                <a16:creationId xmlns:a16="http://schemas.microsoft.com/office/drawing/2014/main" id="{49263FAA-97BE-498A-A1D7-5B035D80D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846" y="1600200"/>
            <a:ext cx="630030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95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CB491-2490-4EF0-9D45-EDF21EB9C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24" y="438033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GB" sz="4271" b="1" dirty="0">
                <a:solidFill>
                  <a:srgbClr val="063A59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Business Model Canvas: Feasibility</a:t>
            </a:r>
            <a:endParaRPr lang="en-GB" sz="4271" b="1" dirty="0">
              <a:solidFill>
                <a:srgbClr val="063A5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4B0C21-3987-4BCE-A85C-25BE70DE0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24" y="1581033"/>
            <a:ext cx="9747062" cy="481976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GB" sz="22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Key Partners.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2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Who are your key partners or those that you need to build and deliver your product/service?</a:t>
            </a:r>
          </a:p>
          <a:p>
            <a:pPr algn="just">
              <a:lnSpc>
                <a:spcPct val="150000"/>
              </a:lnSpc>
            </a:pPr>
            <a:r>
              <a:rPr lang="en-GB" sz="22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Key Activities.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2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What key activities are needed to make your venture work? </a:t>
            </a:r>
          </a:p>
          <a:p>
            <a:pPr algn="just">
              <a:lnSpc>
                <a:spcPct val="150000"/>
              </a:lnSpc>
            </a:pPr>
            <a:r>
              <a:rPr lang="en-GB" sz="22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Key Resources.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2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What physical, human, intellectual and financial resources do you require to make your business work?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endParaRPr lang="en-GB" sz="2400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642371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CB491-2490-4EF0-9D45-EDF21EB9C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24" y="438033"/>
            <a:ext cx="1097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4271" b="1" dirty="0">
                <a:solidFill>
                  <a:srgbClr val="063A59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Business Model Canvas Template - Feasibility</a:t>
            </a:r>
            <a:endParaRPr lang="en-GB" sz="4271" b="1" dirty="0">
              <a:solidFill>
                <a:srgbClr val="063A5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4B0C21-3987-4BCE-A85C-25BE70DE0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24" y="1581033"/>
            <a:ext cx="9747062" cy="48197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endParaRPr lang="en-GB" sz="2400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endParaRPr lang="en-GB" sz="2200" dirty="0"/>
          </a:p>
        </p:txBody>
      </p:sp>
      <p:pic>
        <p:nvPicPr>
          <p:cNvPr id="6" name="Content Placeholder 7" descr="These are the three blocks that represent the feasibility side of the canvas: key partners, key activities and key resources. ">
            <a:extLst>
              <a:ext uri="{FF2B5EF4-FFF2-40B4-BE49-F238E27FC236}">
                <a16:creationId xmlns:a16="http://schemas.microsoft.com/office/drawing/2014/main" id="{3B26135A-3337-45E4-AF84-D0F7557E0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183" y="1793712"/>
            <a:ext cx="3698344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25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CB491-2490-4EF0-9D45-EDF21EB9C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24" y="438033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GB" sz="4271" b="1" dirty="0">
                <a:solidFill>
                  <a:srgbClr val="063A59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Business Model Canvas: Viability</a:t>
            </a:r>
            <a:endParaRPr lang="en-GB" sz="4271" b="1" dirty="0">
              <a:solidFill>
                <a:srgbClr val="063A5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4B0C21-3987-4BCE-A85C-25BE70DE0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24" y="1581033"/>
            <a:ext cx="9747062" cy="4819767"/>
          </a:xfrm>
        </p:spPr>
        <p:txBody>
          <a:bodyPr>
            <a:noAutofit/>
          </a:bodyPr>
          <a:lstStyle/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Cost Structure.  </a:t>
            </a:r>
          </a:p>
          <a:p>
            <a:pPr marL="1485815" lvl="2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2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What will it cost to operate the business and deliver value to customers? What are your fixed and variable costs? </a:t>
            </a:r>
          </a:p>
          <a:p>
            <a:pPr marL="1485815" lvl="2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sz="2200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Revenue Streams. </a:t>
            </a:r>
          </a:p>
          <a:p>
            <a:pPr marL="1485815" lvl="2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2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How will you capture revenue from sales of your product or service?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endParaRPr lang="en-GB" sz="2400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707382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CB491-2490-4EF0-9D45-EDF21EB9C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24" y="438033"/>
            <a:ext cx="1097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4271" b="1" dirty="0">
                <a:solidFill>
                  <a:srgbClr val="063A59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Business Model Canvas Template - Viability</a:t>
            </a:r>
            <a:endParaRPr lang="en-GB" sz="4271" b="1" dirty="0">
              <a:solidFill>
                <a:srgbClr val="063A5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4B0C21-3987-4BCE-A85C-25BE70DE0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24" y="1581033"/>
            <a:ext cx="9747062" cy="48197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endParaRPr lang="en-GB" sz="2400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endParaRPr lang="en-GB" sz="2200" dirty="0"/>
          </a:p>
        </p:txBody>
      </p:sp>
      <p:pic>
        <p:nvPicPr>
          <p:cNvPr id="5" name="Content Placeholder 4" descr="These are the two blocks that represent the viability side of the canvas: cost structure and revenue streams. ">
            <a:extLst>
              <a:ext uri="{FF2B5EF4-FFF2-40B4-BE49-F238E27FC236}">
                <a16:creationId xmlns:a16="http://schemas.microsoft.com/office/drawing/2014/main" id="{36CF5D23-2FD1-4E44-B30B-4343A4B92F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977" y="2904261"/>
            <a:ext cx="8326045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353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089290D39B6543A70E6129771020A3" ma:contentTypeVersion="17" ma:contentTypeDescription="Create a new document." ma:contentTypeScope="" ma:versionID="3c4870ec0ebbbdc7d433337a9bfd5637">
  <xsd:schema xmlns:xsd="http://www.w3.org/2001/XMLSchema" xmlns:xs="http://www.w3.org/2001/XMLSchema" xmlns:p="http://schemas.microsoft.com/office/2006/metadata/properties" xmlns:ns3="bca0c10b-2582-4657-b76b-f5eb3cd88d41" xmlns:ns4="7ad3c84b-4df8-4252-8da1-ae4bd4e9fc9f" targetNamespace="http://schemas.microsoft.com/office/2006/metadata/properties" ma:root="true" ma:fieldsID="043f04ab57755148cae399c5d205b04f" ns3:_="" ns4:_="">
    <xsd:import namespace="bca0c10b-2582-4657-b76b-f5eb3cd88d41"/>
    <xsd:import namespace="7ad3c84b-4df8-4252-8da1-ae4bd4e9fc9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0c10b-2582-4657-b76b-f5eb3cd88d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d3c84b-4df8-4252-8da1-ae4bd4e9fc9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ca0c10b-2582-4657-b76b-f5eb3cd88d4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67B8C4-F527-4C77-A0F4-2DBF732E4E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a0c10b-2582-4657-b76b-f5eb3cd88d41"/>
    <ds:schemaRef ds:uri="7ad3c84b-4df8-4252-8da1-ae4bd4e9fc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A322-045A-4DB5-9559-7E41FD999C10}">
  <ds:schemaRefs>
    <ds:schemaRef ds:uri="bca0c10b-2582-4657-b76b-f5eb3cd88d41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7ad3c84b-4df8-4252-8da1-ae4bd4e9fc9f"/>
    <ds:schemaRef ds:uri="http://purl.org/dc/dcmitype/"/>
    <ds:schemaRef ds:uri="http://purl.org/dc/terms/"/>
    <ds:schemaRef ds:uri="http://purl.org/dc/elements/1.1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7F8FB3D-840A-4E67-9CAD-E95DC55843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905</Words>
  <Application>Microsoft Office PowerPoint</Application>
  <PresentationFormat>Widescreen</PresentationFormat>
  <Paragraphs>100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Segoe UI</vt:lpstr>
      <vt:lpstr>Verdana</vt:lpstr>
      <vt:lpstr>Wingdings</vt:lpstr>
      <vt:lpstr>1_Office Theme</vt:lpstr>
      <vt:lpstr>2_Office Theme</vt:lpstr>
      <vt:lpstr>Bringing it All Together</vt:lpstr>
      <vt:lpstr>Table of Contents</vt:lpstr>
      <vt:lpstr>Learning Objectives </vt:lpstr>
      <vt:lpstr>Business Model Canvas: Desirability</vt:lpstr>
      <vt:lpstr>Business Model Canvas Template - Desirability</vt:lpstr>
      <vt:lpstr>Business Model Canvas: Feasibility</vt:lpstr>
      <vt:lpstr>Business Model Canvas Template - Feasibility</vt:lpstr>
      <vt:lpstr>Business Model Canvas: Viability</vt:lpstr>
      <vt:lpstr>Business Model Canvas Template - Viability</vt:lpstr>
      <vt:lpstr>Assessing Level of Readiness </vt:lpstr>
      <vt:lpstr>External Supports for Small Businesses in Ireland</vt:lpstr>
      <vt:lpstr>Key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Bringing it All Together</dc:title>
  <dc:creator>Martina Brophy</dc:creator>
  <cp:lastModifiedBy>Martina Brophy</cp:lastModifiedBy>
  <cp:revision>12</cp:revision>
  <dcterms:created xsi:type="dcterms:W3CDTF">2024-03-27T11:24:45Z</dcterms:created>
  <dcterms:modified xsi:type="dcterms:W3CDTF">2024-07-19T14:07:15Z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0x01010032089290D39B6543A70E6129771020A3</vt:lpwstr>
  </property>
</Properties>
</file>