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</p:sldMasterIdLst>
  <p:notesMasterIdLst>
    <p:notesMasterId r:id="rId36"/>
  </p:notesMasterIdLst>
  <p:sldIdLst>
    <p:sldId id="256" r:id="rId5"/>
    <p:sldId id="257" r:id="rId6"/>
    <p:sldId id="513" r:id="rId7"/>
    <p:sldId id="514" r:id="rId8"/>
    <p:sldId id="515" r:id="rId9"/>
    <p:sldId id="258" r:id="rId10"/>
    <p:sldId id="263" r:id="rId11"/>
    <p:sldId id="517" r:id="rId12"/>
    <p:sldId id="518" r:id="rId13"/>
    <p:sldId id="520" r:id="rId14"/>
    <p:sldId id="521" r:id="rId15"/>
    <p:sldId id="522" r:id="rId16"/>
    <p:sldId id="524" r:id="rId17"/>
    <p:sldId id="525" r:id="rId18"/>
    <p:sldId id="526" r:id="rId19"/>
    <p:sldId id="527" r:id="rId20"/>
    <p:sldId id="264" r:id="rId21"/>
    <p:sldId id="528" r:id="rId22"/>
    <p:sldId id="530" r:id="rId23"/>
    <p:sldId id="531" r:id="rId24"/>
    <p:sldId id="533" r:id="rId25"/>
    <p:sldId id="534" r:id="rId26"/>
    <p:sldId id="535" r:id="rId27"/>
    <p:sldId id="537" r:id="rId28"/>
    <p:sldId id="538" r:id="rId29"/>
    <p:sldId id="539" r:id="rId30"/>
    <p:sldId id="540" r:id="rId31"/>
    <p:sldId id="541" r:id="rId32"/>
    <p:sldId id="542" r:id="rId33"/>
    <p:sldId id="543" r:id="rId34"/>
    <p:sldId id="544" r:id="rId35"/>
  </p:sldIdLst>
  <p:sldSz cx="9144000" cy="5143500" type="screen16x9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654F6D-3FD7-D600-2BCC-0FF1AA854E9A}" name="Beatriz Garcia Pascual" initials="BG" userId="S::beatriz.garciapascual@tudublin.ie::d57ea5c8-3aaa-44de-aac1-225a365addb8" providerId="AD"/>
  <p188:author id="{6D8D4D80-ED80-3FD0-4233-C590881C5C1F}" name="Beatriz Garcia Pascual" initials="BGP" userId="S::Beatriz.GarciaPascual@TUDublin.ie::d57ea5c8-3aaa-44de-aac1-225a365add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A59"/>
    <a:srgbClr val="FFFEF3"/>
    <a:srgbClr val="1BA1AE"/>
    <a:srgbClr val="EC600C"/>
    <a:srgbClr val="E45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38" autoAdjust="0"/>
    <p:restoredTop sz="79926" autoAdjust="0"/>
  </p:normalViewPr>
  <p:slideViewPr>
    <p:cSldViewPr snapToGrid="0" snapToObjects="1" showGuides="1">
      <p:cViewPr varScale="1">
        <p:scale>
          <a:sx n="76" d="100"/>
          <a:sy n="76" d="100"/>
        </p:scale>
        <p:origin x="570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4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46" Type="http://schemas.microsoft.com/office/2018/10/relationships/authors" Target="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a Brophy" userId="fcaec4e5-5e53-4e4f-8bd1-bc686d216368" providerId="ADAL" clId="{6B46087C-F62E-4E0D-8080-BC046E27D462}"/>
    <pc:docChg chg="modSld">
      <pc:chgData name="Martina Brophy" userId="fcaec4e5-5e53-4e4f-8bd1-bc686d216368" providerId="ADAL" clId="{6B46087C-F62E-4E0D-8080-BC046E27D462}" dt="2024-07-12T11:54:58.649" v="58"/>
      <pc:docMkLst>
        <pc:docMk/>
      </pc:docMkLst>
      <pc:sldChg chg="modSp">
        <pc:chgData name="Martina Brophy" userId="fcaec4e5-5e53-4e4f-8bd1-bc686d216368" providerId="ADAL" clId="{6B46087C-F62E-4E0D-8080-BC046E27D462}" dt="2024-07-12T11:43:51.797" v="0" actId="20577"/>
        <pc:sldMkLst>
          <pc:docMk/>
          <pc:sldMk cId="2336911733" sldId="263"/>
        </pc:sldMkLst>
        <pc:spChg chg="mod">
          <ac:chgData name="Martina Brophy" userId="fcaec4e5-5e53-4e4f-8bd1-bc686d216368" providerId="ADAL" clId="{6B46087C-F62E-4E0D-8080-BC046E27D462}" dt="2024-07-12T11:43:51.797" v="0" actId="20577"/>
          <ac:spMkLst>
            <pc:docMk/>
            <pc:sldMk cId="2336911733" sldId="263"/>
            <ac:spMk id="6" creationId="{00000000-0000-0000-0000-000000000000}"/>
          </ac:spMkLst>
        </pc:spChg>
      </pc:sldChg>
      <pc:sldChg chg="modSp">
        <pc:chgData name="Martina Brophy" userId="fcaec4e5-5e53-4e4f-8bd1-bc686d216368" providerId="ADAL" clId="{6B46087C-F62E-4E0D-8080-BC046E27D462}" dt="2024-07-12T11:44:23.144" v="5" actId="20577"/>
        <pc:sldMkLst>
          <pc:docMk/>
          <pc:sldMk cId="2270933892" sldId="517"/>
        </pc:sldMkLst>
        <pc:spChg chg="mod">
          <ac:chgData name="Martina Brophy" userId="fcaec4e5-5e53-4e4f-8bd1-bc686d216368" providerId="ADAL" clId="{6B46087C-F62E-4E0D-8080-BC046E27D462}" dt="2024-07-12T11:44:23.144" v="5" actId="20577"/>
          <ac:spMkLst>
            <pc:docMk/>
            <pc:sldMk cId="2270933892" sldId="517"/>
            <ac:spMk id="6" creationId="{00000000-0000-0000-0000-000000000000}"/>
          </ac:spMkLst>
        </pc:spChg>
      </pc:sldChg>
      <pc:sldChg chg="modSp">
        <pc:chgData name="Martina Brophy" userId="fcaec4e5-5e53-4e4f-8bd1-bc686d216368" providerId="ADAL" clId="{6B46087C-F62E-4E0D-8080-BC046E27D462}" dt="2024-07-12T11:46:22.417" v="18" actId="14100"/>
        <pc:sldMkLst>
          <pc:docMk/>
          <pc:sldMk cId="2586073709" sldId="522"/>
        </pc:sldMkLst>
        <pc:spChg chg="mod">
          <ac:chgData name="Martina Brophy" userId="fcaec4e5-5e53-4e4f-8bd1-bc686d216368" providerId="ADAL" clId="{6B46087C-F62E-4E0D-8080-BC046E27D462}" dt="2024-07-12T11:46:04.589" v="6" actId="20577"/>
          <ac:spMkLst>
            <pc:docMk/>
            <pc:sldMk cId="2586073709" sldId="522"/>
            <ac:spMk id="7" creationId="{A538CE76-AB29-4DB7-98E0-AB80D9632F5C}"/>
          </ac:spMkLst>
        </pc:spChg>
        <pc:spChg chg="mod">
          <ac:chgData name="Martina Brophy" userId="fcaec4e5-5e53-4e4f-8bd1-bc686d216368" providerId="ADAL" clId="{6B46087C-F62E-4E0D-8080-BC046E27D462}" dt="2024-07-12T11:46:06.283" v="7" actId="20577"/>
          <ac:spMkLst>
            <pc:docMk/>
            <pc:sldMk cId="2586073709" sldId="522"/>
            <ac:spMk id="8" creationId="{FE70FE61-42D7-48F6-B819-8C9DED64C8C0}"/>
          </ac:spMkLst>
        </pc:spChg>
        <pc:spChg chg="mod">
          <ac:chgData name="Martina Brophy" userId="fcaec4e5-5e53-4e4f-8bd1-bc686d216368" providerId="ADAL" clId="{6B46087C-F62E-4E0D-8080-BC046E27D462}" dt="2024-07-12T11:46:07.628" v="8" actId="20577"/>
          <ac:spMkLst>
            <pc:docMk/>
            <pc:sldMk cId="2586073709" sldId="522"/>
            <ac:spMk id="9" creationId="{BB6E1634-7B8D-4167-858A-149F42F1B95E}"/>
          </ac:spMkLst>
        </pc:spChg>
        <pc:spChg chg="mod">
          <ac:chgData name="Martina Brophy" userId="fcaec4e5-5e53-4e4f-8bd1-bc686d216368" providerId="ADAL" clId="{6B46087C-F62E-4E0D-8080-BC046E27D462}" dt="2024-07-12T11:46:08.912" v="9" actId="20577"/>
          <ac:spMkLst>
            <pc:docMk/>
            <pc:sldMk cId="2586073709" sldId="522"/>
            <ac:spMk id="10" creationId="{46C061A5-AAC2-44AC-AA5A-DADE8B0F75A1}"/>
          </ac:spMkLst>
        </pc:spChg>
        <pc:spChg chg="mod">
          <ac:chgData name="Martina Brophy" userId="fcaec4e5-5e53-4e4f-8bd1-bc686d216368" providerId="ADAL" clId="{6B46087C-F62E-4E0D-8080-BC046E27D462}" dt="2024-07-12T11:46:11.594" v="10" actId="20577"/>
          <ac:spMkLst>
            <pc:docMk/>
            <pc:sldMk cId="2586073709" sldId="522"/>
            <ac:spMk id="11" creationId="{5441CB8C-386A-46B6-9CE2-2F708644BB8E}"/>
          </ac:spMkLst>
        </pc:spChg>
        <pc:spChg chg="mod">
          <ac:chgData name="Martina Brophy" userId="fcaec4e5-5e53-4e4f-8bd1-bc686d216368" providerId="ADAL" clId="{6B46087C-F62E-4E0D-8080-BC046E27D462}" dt="2024-07-12T11:46:12.627" v="11" actId="20577"/>
          <ac:spMkLst>
            <pc:docMk/>
            <pc:sldMk cId="2586073709" sldId="522"/>
            <ac:spMk id="12" creationId="{73C8736E-ED12-4B7D-9C78-7CDEA1D95823}"/>
          </ac:spMkLst>
        </pc:spChg>
        <pc:spChg chg="mod">
          <ac:chgData name="Martina Brophy" userId="fcaec4e5-5e53-4e4f-8bd1-bc686d216368" providerId="ADAL" clId="{6B46087C-F62E-4E0D-8080-BC046E27D462}" dt="2024-07-12T11:46:14.175" v="12" actId="20577"/>
          <ac:spMkLst>
            <pc:docMk/>
            <pc:sldMk cId="2586073709" sldId="522"/>
            <ac:spMk id="13" creationId="{2EAC7344-C022-4056-91A3-F162AE2D1F23}"/>
          </ac:spMkLst>
        </pc:spChg>
        <pc:spChg chg="mod">
          <ac:chgData name="Martina Brophy" userId="fcaec4e5-5e53-4e4f-8bd1-bc686d216368" providerId="ADAL" clId="{6B46087C-F62E-4E0D-8080-BC046E27D462}" dt="2024-07-12T11:46:15.323" v="13" actId="20577"/>
          <ac:spMkLst>
            <pc:docMk/>
            <pc:sldMk cId="2586073709" sldId="522"/>
            <ac:spMk id="14" creationId="{A7227AF0-EF9D-45EE-82A3-4959133BE8AF}"/>
          </ac:spMkLst>
        </pc:spChg>
        <pc:spChg chg="mod">
          <ac:chgData name="Martina Brophy" userId="fcaec4e5-5e53-4e4f-8bd1-bc686d216368" providerId="ADAL" clId="{6B46087C-F62E-4E0D-8080-BC046E27D462}" dt="2024-07-12T11:46:16.696" v="14" actId="20577"/>
          <ac:spMkLst>
            <pc:docMk/>
            <pc:sldMk cId="2586073709" sldId="522"/>
            <ac:spMk id="15" creationId="{ACF66CC0-2E3E-4087-80C2-435D46323674}"/>
          </ac:spMkLst>
        </pc:spChg>
        <pc:spChg chg="mod">
          <ac:chgData name="Martina Brophy" userId="fcaec4e5-5e53-4e4f-8bd1-bc686d216368" providerId="ADAL" clId="{6B46087C-F62E-4E0D-8080-BC046E27D462}" dt="2024-07-12T11:46:17.955" v="15" actId="20577"/>
          <ac:spMkLst>
            <pc:docMk/>
            <pc:sldMk cId="2586073709" sldId="522"/>
            <ac:spMk id="16" creationId="{3AC4FD5F-51D4-438F-BFB3-EA21CCE7F6D6}"/>
          </ac:spMkLst>
        </pc:spChg>
        <pc:spChg chg="mod">
          <ac:chgData name="Martina Brophy" userId="fcaec4e5-5e53-4e4f-8bd1-bc686d216368" providerId="ADAL" clId="{6B46087C-F62E-4E0D-8080-BC046E27D462}" dt="2024-07-12T11:46:19.024" v="16" actId="20577"/>
          <ac:spMkLst>
            <pc:docMk/>
            <pc:sldMk cId="2586073709" sldId="522"/>
            <ac:spMk id="17" creationId="{EED1B637-896B-4A40-978D-1F702EEBB2D8}"/>
          </ac:spMkLst>
        </pc:spChg>
        <pc:spChg chg="mod">
          <ac:chgData name="Martina Brophy" userId="fcaec4e5-5e53-4e4f-8bd1-bc686d216368" providerId="ADAL" clId="{6B46087C-F62E-4E0D-8080-BC046E27D462}" dt="2024-07-12T11:46:20.717" v="17" actId="20577"/>
          <ac:spMkLst>
            <pc:docMk/>
            <pc:sldMk cId="2586073709" sldId="522"/>
            <ac:spMk id="18" creationId="{1C0FAE6C-12B2-44EB-B2A0-177E8D0E621D}"/>
          </ac:spMkLst>
        </pc:spChg>
        <pc:grpChg chg="mod">
          <ac:chgData name="Martina Brophy" userId="fcaec4e5-5e53-4e4f-8bd1-bc686d216368" providerId="ADAL" clId="{6B46087C-F62E-4E0D-8080-BC046E27D462}" dt="2024-07-12T11:46:22.417" v="18" actId="14100"/>
          <ac:grpSpMkLst>
            <pc:docMk/>
            <pc:sldMk cId="2586073709" sldId="522"/>
            <ac:grpSpMk id="5" creationId="{C154688D-59F7-4513-99AF-8DFC2FCCC6A9}"/>
          </ac:grpSpMkLst>
        </pc:grpChg>
      </pc:sldChg>
      <pc:sldChg chg="modSp">
        <pc:chgData name="Martina Brophy" userId="fcaec4e5-5e53-4e4f-8bd1-bc686d216368" providerId="ADAL" clId="{6B46087C-F62E-4E0D-8080-BC046E27D462}" dt="2024-07-12T11:47:58.208" v="19" actId="20577"/>
        <pc:sldMkLst>
          <pc:docMk/>
          <pc:sldMk cId="3611312160" sldId="527"/>
        </pc:sldMkLst>
        <pc:spChg chg="mod">
          <ac:chgData name="Martina Brophy" userId="fcaec4e5-5e53-4e4f-8bd1-bc686d216368" providerId="ADAL" clId="{6B46087C-F62E-4E0D-8080-BC046E27D462}" dt="2024-07-12T11:47:58.208" v="19" actId="20577"/>
          <ac:spMkLst>
            <pc:docMk/>
            <pc:sldMk cId="3611312160" sldId="527"/>
            <ac:spMk id="3" creationId="{21572BA9-7D6C-45A2-8BB7-47E67BD75DB3}"/>
          </ac:spMkLst>
        </pc:spChg>
      </pc:sldChg>
      <pc:sldChg chg="modSp">
        <pc:chgData name="Martina Brophy" userId="fcaec4e5-5e53-4e4f-8bd1-bc686d216368" providerId="ADAL" clId="{6B46087C-F62E-4E0D-8080-BC046E27D462}" dt="2024-07-12T11:49:54.736" v="37" actId="14100"/>
        <pc:sldMkLst>
          <pc:docMk/>
          <pc:sldMk cId="578939483" sldId="530"/>
        </pc:sldMkLst>
        <pc:spChg chg="mod">
          <ac:chgData name="Martina Brophy" userId="fcaec4e5-5e53-4e4f-8bd1-bc686d216368" providerId="ADAL" clId="{6B46087C-F62E-4E0D-8080-BC046E27D462}" dt="2024-07-12T11:49:54.736" v="37" actId="14100"/>
          <ac:spMkLst>
            <pc:docMk/>
            <pc:sldMk cId="578939483" sldId="530"/>
            <ac:spMk id="4" creationId="{2CBD99E2-4F78-4B38-BE92-BFA5CF73D6A5}"/>
          </ac:spMkLst>
        </pc:spChg>
      </pc:sldChg>
      <pc:sldChg chg="modSp">
        <pc:chgData name="Martina Brophy" userId="fcaec4e5-5e53-4e4f-8bd1-bc686d216368" providerId="ADAL" clId="{6B46087C-F62E-4E0D-8080-BC046E27D462}" dt="2024-07-12T11:49:49.902" v="36" actId="14100"/>
        <pc:sldMkLst>
          <pc:docMk/>
          <pc:sldMk cId="2772544324" sldId="531"/>
        </pc:sldMkLst>
        <pc:spChg chg="mod">
          <ac:chgData name="Martina Brophy" userId="fcaec4e5-5e53-4e4f-8bd1-bc686d216368" providerId="ADAL" clId="{6B46087C-F62E-4E0D-8080-BC046E27D462}" dt="2024-07-12T11:49:49.902" v="36" actId="14100"/>
          <ac:spMkLst>
            <pc:docMk/>
            <pc:sldMk cId="2772544324" sldId="531"/>
            <ac:spMk id="4" creationId="{2CBD99E2-4F78-4B38-BE92-BFA5CF73D6A5}"/>
          </ac:spMkLst>
        </pc:spChg>
      </pc:sldChg>
      <pc:sldChg chg="delSp modSp">
        <pc:chgData name="Martina Brophy" userId="fcaec4e5-5e53-4e4f-8bd1-bc686d216368" providerId="ADAL" clId="{6B46087C-F62E-4E0D-8080-BC046E27D462}" dt="2024-07-12T11:52:23.864" v="42" actId="20577"/>
        <pc:sldMkLst>
          <pc:docMk/>
          <pc:sldMk cId="2062389145" sldId="539"/>
        </pc:sldMkLst>
        <pc:spChg chg="mod">
          <ac:chgData name="Martina Brophy" userId="fcaec4e5-5e53-4e4f-8bd1-bc686d216368" providerId="ADAL" clId="{6B46087C-F62E-4E0D-8080-BC046E27D462}" dt="2024-07-12T11:52:20.394" v="39" actId="20577"/>
          <ac:spMkLst>
            <pc:docMk/>
            <pc:sldMk cId="2062389145" sldId="539"/>
            <ac:spMk id="8" creationId="{B87E222B-8C68-47BB-AE8A-529E8115844D}"/>
          </ac:spMkLst>
        </pc:spChg>
        <pc:spChg chg="mod">
          <ac:chgData name="Martina Brophy" userId="fcaec4e5-5e53-4e4f-8bd1-bc686d216368" providerId="ADAL" clId="{6B46087C-F62E-4E0D-8080-BC046E27D462}" dt="2024-07-12T11:52:21.762" v="40" actId="20577"/>
          <ac:spMkLst>
            <pc:docMk/>
            <pc:sldMk cId="2062389145" sldId="539"/>
            <ac:spMk id="9" creationId="{DD5D3DEB-CA73-4D11-9731-5181D7A6EE5F}"/>
          </ac:spMkLst>
        </pc:spChg>
        <pc:spChg chg="mod">
          <ac:chgData name="Martina Brophy" userId="fcaec4e5-5e53-4e4f-8bd1-bc686d216368" providerId="ADAL" clId="{6B46087C-F62E-4E0D-8080-BC046E27D462}" dt="2024-07-12T11:52:22.790" v="41" actId="20577"/>
          <ac:spMkLst>
            <pc:docMk/>
            <pc:sldMk cId="2062389145" sldId="539"/>
            <ac:spMk id="10" creationId="{B50BC02E-064E-4DDD-8BD4-6966ABFA8273}"/>
          </ac:spMkLst>
        </pc:spChg>
        <pc:spChg chg="mod">
          <ac:chgData name="Martina Brophy" userId="fcaec4e5-5e53-4e4f-8bd1-bc686d216368" providerId="ADAL" clId="{6B46087C-F62E-4E0D-8080-BC046E27D462}" dt="2024-07-12T11:52:23.864" v="42" actId="20577"/>
          <ac:spMkLst>
            <pc:docMk/>
            <pc:sldMk cId="2062389145" sldId="539"/>
            <ac:spMk id="11" creationId="{3DAF6ED4-2596-4301-A761-977E4E8A81F0}"/>
          </ac:spMkLst>
        </pc:spChg>
        <pc:grpChg chg="mod">
          <ac:chgData name="Martina Brophy" userId="fcaec4e5-5e53-4e4f-8bd1-bc686d216368" providerId="ADAL" clId="{6B46087C-F62E-4E0D-8080-BC046E27D462}" dt="2024-07-12T11:52:02.312" v="38" actId="18245"/>
          <ac:grpSpMkLst>
            <pc:docMk/>
            <pc:sldMk cId="2062389145" sldId="539"/>
            <ac:grpSpMk id="6" creationId="{D6F6417D-DB37-4BC1-A8D5-1F4E7B70F444}"/>
          </ac:grpSpMkLst>
        </pc:grpChg>
        <pc:graphicFrameChg chg="del">
          <ac:chgData name="Martina Brophy" userId="fcaec4e5-5e53-4e4f-8bd1-bc686d216368" providerId="ADAL" clId="{6B46087C-F62E-4E0D-8080-BC046E27D462}" dt="2024-07-12T11:52:02.312" v="38" actId="18245"/>
          <ac:graphicFrameMkLst>
            <pc:docMk/>
            <pc:sldMk cId="2062389145" sldId="539"/>
            <ac:graphicFrameMk id="3" creationId="{FAEF13D6-4E85-4CD2-A74E-F7018CE4A747}"/>
          </ac:graphicFrameMkLst>
        </pc:graphicFrameChg>
      </pc:sldChg>
      <pc:sldChg chg="delSp modSp">
        <pc:chgData name="Martina Brophy" userId="fcaec4e5-5e53-4e4f-8bd1-bc686d216368" providerId="ADAL" clId="{6B46087C-F62E-4E0D-8080-BC046E27D462}" dt="2024-07-12T11:54:58.649" v="58"/>
        <pc:sldMkLst>
          <pc:docMk/>
          <pc:sldMk cId="1095817205" sldId="543"/>
        </pc:sldMkLst>
        <pc:spChg chg="ord">
          <ac:chgData name="Martina Brophy" userId="fcaec4e5-5e53-4e4f-8bd1-bc686d216368" providerId="ADAL" clId="{6B46087C-F62E-4E0D-8080-BC046E27D462}" dt="2024-07-12T11:54:47.434" v="48"/>
          <ac:spMkLst>
            <pc:docMk/>
            <pc:sldMk cId="1095817205" sldId="543"/>
            <ac:spMk id="7" creationId="{2012CBCF-5C55-412E-8A6C-D72DE1D04461}"/>
          </ac:spMkLst>
        </pc:spChg>
        <pc:spChg chg="ord">
          <ac:chgData name="Martina Brophy" userId="fcaec4e5-5e53-4e4f-8bd1-bc686d216368" providerId="ADAL" clId="{6B46087C-F62E-4E0D-8080-BC046E27D462}" dt="2024-07-12T11:54:51.599" v="52"/>
          <ac:spMkLst>
            <pc:docMk/>
            <pc:sldMk cId="1095817205" sldId="543"/>
            <ac:spMk id="8" creationId="{7716942C-62FD-4EFE-8B8F-0D325A0AF85F}"/>
          </ac:spMkLst>
        </pc:spChg>
        <pc:spChg chg="ord">
          <ac:chgData name="Martina Brophy" userId="fcaec4e5-5e53-4e4f-8bd1-bc686d216368" providerId="ADAL" clId="{6B46087C-F62E-4E0D-8080-BC046E27D462}" dt="2024-07-12T11:54:54.651" v="55"/>
          <ac:spMkLst>
            <pc:docMk/>
            <pc:sldMk cId="1095817205" sldId="543"/>
            <ac:spMk id="9" creationId="{11D90F58-2BBB-48F8-9264-B86A41FBA2E5}"/>
          </ac:spMkLst>
        </pc:spChg>
        <pc:spChg chg="ord">
          <ac:chgData name="Martina Brophy" userId="fcaec4e5-5e53-4e4f-8bd1-bc686d216368" providerId="ADAL" clId="{6B46087C-F62E-4E0D-8080-BC046E27D462}" dt="2024-07-12T11:54:56.886" v="57"/>
          <ac:spMkLst>
            <pc:docMk/>
            <pc:sldMk cId="1095817205" sldId="543"/>
            <ac:spMk id="10" creationId="{B6410F95-4357-4A4D-B0AF-46ED5E2E2739}"/>
          </ac:spMkLst>
        </pc:spChg>
        <pc:spChg chg="ord">
          <ac:chgData name="Martina Brophy" userId="fcaec4e5-5e53-4e4f-8bd1-bc686d216368" providerId="ADAL" clId="{6B46087C-F62E-4E0D-8080-BC046E27D462}" dt="2024-07-12T11:54:58.649" v="58"/>
          <ac:spMkLst>
            <pc:docMk/>
            <pc:sldMk cId="1095817205" sldId="543"/>
            <ac:spMk id="11" creationId="{0FC36823-B9A0-4A23-B4B6-80F9D1D28E23}"/>
          </ac:spMkLst>
        </pc:spChg>
        <pc:grpChg chg="mod">
          <ac:chgData name="Martina Brophy" userId="fcaec4e5-5e53-4e4f-8bd1-bc686d216368" providerId="ADAL" clId="{6B46087C-F62E-4E0D-8080-BC046E27D462}" dt="2024-07-12T11:54:07.571" v="43" actId="18245"/>
          <ac:grpSpMkLst>
            <pc:docMk/>
            <pc:sldMk cId="1095817205" sldId="543"/>
            <ac:grpSpMk id="6" creationId="{3EC67DF5-552E-42D8-B724-33BFC767EE33}"/>
          </ac:grpSpMkLst>
        </pc:grpChg>
        <pc:graphicFrameChg chg="del">
          <ac:chgData name="Martina Brophy" userId="fcaec4e5-5e53-4e4f-8bd1-bc686d216368" providerId="ADAL" clId="{6B46087C-F62E-4E0D-8080-BC046E27D462}" dt="2024-07-12T11:54:07.571" v="43" actId="18245"/>
          <ac:graphicFrameMkLst>
            <pc:docMk/>
            <pc:sldMk cId="1095817205" sldId="543"/>
            <ac:graphicFrameMk id="3" creationId="{FAEF13D6-4E85-4CD2-A74E-F7018CE4A747}"/>
          </ac:graphicFrameMkLst>
        </pc:graphicFrameChg>
      </pc:sldChg>
    </pc:docChg>
  </pc:docChgLst>
  <pc:docChgLst>
    <pc:chgData name="Martina Brophy" userId="fcaec4e5-5e53-4e4f-8bd1-bc686d216368" providerId="ADAL" clId="{C907D50D-4894-490C-87E4-46290EDEE763}"/>
    <pc:docChg chg="undo custSel modSld">
      <pc:chgData name="Martina Brophy" userId="fcaec4e5-5e53-4e4f-8bd1-bc686d216368" providerId="ADAL" clId="{C907D50D-4894-490C-87E4-46290EDEE763}" dt="2024-07-15T14:37:02.519" v="52" actId="404"/>
      <pc:docMkLst>
        <pc:docMk/>
      </pc:docMkLst>
      <pc:sldChg chg="modSp">
        <pc:chgData name="Martina Brophy" userId="fcaec4e5-5e53-4e4f-8bd1-bc686d216368" providerId="ADAL" clId="{C907D50D-4894-490C-87E4-46290EDEE763}" dt="2024-07-15T14:11:03.464" v="1" actId="1076"/>
        <pc:sldMkLst>
          <pc:docMk/>
          <pc:sldMk cId="0" sldId="257"/>
        </pc:sldMkLst>
        <pc:spChg chg="mod">
          <ac:chgData name="Martina Brophy" userId="fcaec4e5-5e53-4e4f-8bd1-bc686d216368" providerId="ADAL" clId="{C907D50D-4894-490C-87E4-46290EDEE763}" dt="2024-07-15T14:11:03.464" v="1" actId="1076"/>
          <ac:spMkLst>
            <pc:docMk/>
            <pc:sldMk cId="0" sldId="257"/>
            <ac:spMk id="6" creationId="{00000000-0000-0000-0000-000000000000}"/>
          </ac:spMkLst>
        </pc:spChg>
      </pc:sldChg>
      <pc:sldChg chg="addSp delSp modSp modAnim">
        <pc:chgData name="Martina Brophy" userId="fcaec4e5-5e53-4e4f-8bd1-bc686d216368" providerId="ADAL" clId="{C907D50D-4894-490C-87E4-46290EDEE763}" dt="2024-07-15T14:37:02.519" v="52" actId="404"/>
        <pc:sldMkLst>
          <pc:docMk/>
          <pc:sldMk cId="3791825426" sldId="264"/>
        </pc:sldMkLst>
        <pc:spChg chg="mod">
          <ac:chgData name="Martina Brophy" userId="fcaec4e5-5e53-4e4f-8bd1-bc686d216368" providerId="ADAL" clId="{C907D50D-4894-490C-87E4-46290EDEE763}" dt="2024-07-15T14:37:02.519" v="52" actId="404"/>
          <ac:spMkLst>
            <pc:docMk/>
            <pc:sldMk cId="3791825426" sldId="264"/>
            <ac:spMk id="2" creationId="{5EACB491-2490-4EF0-9D45-EDF21EB9C07E}"/>
          </ac:spMkLst>
        </pc:spChg>
        <pc:spChg chg="add del mod">
          <ac:chgData name="Martina Brophy" userId="fcaec4e5-5e53-4e4f-8bd1-bc686d216368" providerId="ADAL" clId="{C907D50D-4894-490C-87E4-46290EDEE763}" dt="2024-07-15T14:31:27.263" v="5"/>
          <ac:spMkLst>
            <pc:docMk/>
            <pc:sldMk cId="3791825426" sldId="264"/>
            <ac:spMk id="4" creationId="{2D877588-0CF8-478E-9BB2-C9B1814487F6}"/>
          </ac:spMkLst>
        </pc:spChg>
        <pc:picChg chg="del">
          <ac:chgData name="Martina Brophy" userId="fcaec4e5-5e53-4e4f-8bd1-bc686d216368" providerId="ADAL" clId="{C907D50D-4894-490C-87E4-46290EDEE763}" dt="2024-07-15T14:14:42.853" v="4" actId="478"/>
          <ac:picMkLst>
            <pc:docMk/>
            <pc:sldMk cId="3791825426" sldId="264"/>
            <ac:picMk id="5" creationId="{534EA4B4-2F28-447A-BBC9-AC112778F44C}"/>
          </ac:picMkLst>
        </pc:picChg>
        <pc:picChg chg="add mod">
          <ac:chgData name="Martina Brophy" userId="fcaec4e5-5e53-4e4f-8bd1-bc686d216368" providerId="ADAL" clId="{C907D50D-4894-490C-87E4-46290EDEE763}" dt="2024-07-15T14:31:27.263" v="5"/>
          <ac:picMkLst>
            <pc:docMk/>
            <pc:sldMk cId="3791825426" sldId="264"/>
            <ac:picMk id="6" creationId="{DFC1E913-EDD1-49FE-AFEF-115D53760EEF}"/>
          </ac:picMkLst>
        </pc:picChg>
      </pc:sldChg>
      <pc:sldChg chg="modSp">
        <pc:chgData name="Martina Brophy" userId="fcaec4e5-5e53-4e4f-8bd1-bc686d216368" providerId="ADAL" clId="{C907D50D-4894-490C-87E4-46290EDEE763}" dt="2024-07-15T14:13:59.747" v="3" actId="1076"/>
        <pc:sldMkLst>
          <pc:docMk/>
          <pc:sldMk cId="2642493659" sldId="515"/>
        </pc:sldMkLst>
        <pc:spChg chg="mod">
          <ac:chgData name="Martina Brophy" userId="fcaec4e5-5e53-4e4f-8bd1-bc686d216368" providerId="ADAL" clId="{C907D50D-4894-490C-87E4-46290EDEE763}" dt="2024-07-15T14:13:59.747" v="3" actId="1076"/>
          <ac:spMkLst>
            <pc:docMk/>
            <pc:sldMk cId="2642493659" sldId="515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9BF5D-F40D-4359-8AF6-62FD1740B1B1}" type="datetimeFigureOut">
              <a:rPr lang="en-IE" smtClean="0"/>
              <a:t>15/07/2024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5BB1C-779A-4721-BC94-E36F075155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156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598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871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5BB1C-779A-4721-BC94-E36F0751552E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058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You can build it and get it into the market.</a:t>
            </a:r>
          </a:p>
          <a:p>
            <a:pPr marL="8001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Customers will buy it. </a:t>
            </a:r>
          </a:p>
          <a:p>
            <a:pPr marL="8001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There are not too many competitors.</a:t>
            </a:r>
          </a:p>
          <a:p>
            <a:pPr marL="8001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You can make a profit from it</a:t>
            </a:r>
          </a:p>
          <a:p>
            <a:pPr marL="8001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There’s a gap in the market, but is there a market in the gap?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839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https://www.youtube.com/watch?v=Yi1N_fd_N7k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143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Assuming that a good idea is necessarily a good business opportunity.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Judging your ideas too quickly without critically raising questions and queries.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Sticking with your first good idea rather than developing it substantially. 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Obeying rules that don’t exist rather than questioning and examining your assumptions and testing them.</a:t>
            </a:r>
            <a:endParaRPr lang="en-IE" sz="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456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305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50000"/>
              </a:lnSpc>
              <a:buNone/>
            </a:pPr>
            <a:r>
              <a:rPr lang="en-IE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Requirements: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Introduces you, the entrepreneur.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Clearly defines the business proposition/business idea.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Explains the problem it solves and how it works.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Highlights how the idea is innovative.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Identifies the target customer and why they would buy it.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Highlights the idea’s export potential.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Explains which SDG it addresses.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487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ct val="150000"/>
              </a:lnSpc>
              <a:buNone/>
            </a:pPr>
            <a:r>
              <a:rPr lang="en-IE" sz="22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Other considerations: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Choose wording carefully to ensure that all issues are addressed.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Voiceover needs to be clear, audible and even.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Music should be selected carefully, but cannot overpower the message.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Video material from elsewhere can be used, but no longer than 10 seconds per video clip is allowable.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156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5BB1C-779A-4721-BC94-E36F0751552E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048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10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Explain the different methods available for generating business ideas.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Identify the key questions to ask when evaluating your business idea.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Understand how an opportunity differs from an idea.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Familiarise with the Assignment 1 brief.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Learn to navigate Sim Venture Validate.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5BB1C-779A-4721-BC94-E36F0751552E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78730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9466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0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40000" indent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Ideation - come to the platform with your own idea or be inspired by problems and solutions to develop new ideas.</a:t>
            </a:r>
          </a:p>
          <a:p>
            <a:pPr marL="540000" indent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Create - map out your idea against 10 building blocks.</a:t>
            </a:r>
          </a:p>
          <a:p>
            <a:pPr marL="540000" indent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</a:rPr>
              <a:t> Test and Refine - undertake tests to validate hypothesis, update results and refine your business model.</a:t>
            </a:r>
          </a:p>
          <a:p>
            <a:pPr marL="540000" indent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</a:rPr>
              <a:t> Produce and Share - finalise and personalise portfolio to evidence your findings.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542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5BB1C-779A-4721-BC94-E36F0751552E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311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5BB1C-779A-4721-BC94-E36F0751552E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0578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5BB1C-779A-4721-BC94-E36F0751552E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663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r>
              <a:rPr lang="en-GB" sz="12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Get Inspired – pick 6 images that inspire you.</a:t>
            </a:r>
          </a:p>
          <a:p>
            <a:pPr marL="228600" marR="0" lvl="0" indent="-22860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Problems are Opportunities – use the 6 images to come up with 6 problems.</a:t>
            </a:r>
          </a:p>
          <a:p>
            <a:pPr marL="228600" marR="0" lvl="0" indent="-22860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Opportunities to Solutions –Come up with 6 business ideas to solve the problems you’ve identified.</a:t>
            </a:r>
          </a:p>
          <a:p>
            <a:pPr marL="228600" marR="0" lvl="0" indent="-22860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Select 3 Ideas – from these 6 ideas, select your top 3.</a:t>
            </a:r>
          </a:p>
          <a:p>
            <a:pPr marL="228600" marR="0" lvl="0" indent="-22860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Rate Your Ideas – rate these 3 ideas against each other.</a:t>
            </a:r>
          </a:p>
          <a:p>
            <a:pPr marL="228600" marR="0" lvl="0" indent="-22860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200" kern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Time To Pick – select the idea that you want to take forward.</a:t>
            </a:r>
            <a:endParaRPr lang="en-GB" sz="1200" kern="1200" dirty="0"/>
          </a:p>
          <a:p>
            <a:pPr marL="228600" lvl="0" indent="-22860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AutoNum type="arabicPeriod"/>
            </a:pPr>
            <a:endParaRPr lang="en-GB" sz="1200" kern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3488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en-GB" sz="1200" dirty="0">
                <a:latin typeface="Verdana"/>
                <a:ea typeface="Verdana"/>
                <a:cs typeface="Arial"/>
              </a:rPr>
              <a:t> There are many ways to generate business ideas, including direct search for opportunities and finding solutions to problems in the market.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en-GB" sz="1200" dirty="0">
                <a:latin typeface="Verdana"/>
                <a:ea typeface="Verdana"/>
                <a:cs typeface="Arial"/>
              </a:rPr>
              <a:t> Business ideas can stem from many sources such as existing businesses, networking, work experience, hobbies and travel. </a:t>
            </a:r>
            <a:endParaRPr lang="en-GB" sz="12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en-GB" sz="1200" dirty="0">
                <a:solidFill>
                  <a:prstClr val="black"/>
                </a:solidFill>
                <a:latin typeface="Verdana"/>
                <a:ea typeface="Verdana"/>
                <a:cs typeface="Arial"/>
              </a:rPr>
              <a:t> </a:t>
            </a:r>
            <a:r>
              <a:rPr lang="en-IE" sz="1200" dirty="0">
                <a:solidFill>
                  <a:prstClr val="black"/>
                </a:solidFill>
                <a:latin typeface="Verdana"/>
                <a:ea typeface="Verdana"/>
                <a:cs typeface="Arial"/>
              </a:rPr>
              <a:t>A good idea is not necessarily a good business opportunity.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5BB1C-779A-4721-BC94-E36F0751552E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342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latin typeface="Verdana"/>
                <a:ea typeface="Verdana"/>
                <a:cs typeface="Arial"/>
              </a:rPr>
              <a:t>Let’s do a five minute exercise in generating ideas. </a:t>
            </a:r>
            <a:endParaRPr lang="en-GB" sz="12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latin typeface="Verdana"/>
                <a:ea typeface="Verdana"/>
                <a:cs typeface="Arial"/>
              </a:rPr>
              <a:t>A law has been passed that the outside walls of all houses must be painted green.</a:t>
            </a:r>
            <a:endParaRPr lang="en-GB" sz="1200" dirty="0">
              <a:latin typeface="Verdana"/>
              <a:ea typeface="Verdana"/>
              <a:cs typeface="Arial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latin typeface="Verdana"/>
                <a:ea typeface="Verdana"/>
                <a:cs typeface="Arial"/>
              </a:rPr>
              <a:t>Think of businesses (products or services) that could be set up in response to this new law.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latin typeface="Verdana"/>
                <a:ea typeface="Verdana"/>
                <a:cs typeface="Arial"/>
              </a:rPr>
              <a:t>Write down min. of three ideas and max. of six. 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latin typeface="Verdana"/>
                <a:ea typeface="Verdana"/>
                <a:cs typeface="Arial"/>
              </a:rPr>
              <a:t>Rate your business ideas - strongest (1) to weakest (6).</a:t>
            </a:r>
            <a:endParaRPr lang="en-GB" sz="1200" dirty="0">
              <a:latin typeface="Verdana"/>
              <a:ea typeface="Verdana"/>
              <a:cs typeface="Arial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latin typeface="Verdana"/>
                <a:ea typeface="Verdana"/>
                <a:cs typeface="Arial"/>
              </a:rPr>
              <a:t>Select your final top idea.</a:t>
            </a:r>
            <a:endParaRPr lang="en-GB" sz="1200" dirty="0">
              <a:latin typeface="Verdana"/>
              <a:ea typeface="Verdana"/>
              <a:cs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4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lnSpc>
                <a:spcPct val="150000"/>
              </a:lnSpc>
              <a:buNone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Some common examples include: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lvl="1" fontAlgn="base">
              <a:lnSpc>
                <a:spcPct val="15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green paint ​</a:t>
            </a:r>
          </a:p>
          <a:p>
            <a:pPr lvl="1" fontAlgn="base">
              <a:lnSpc>
                <a:spcPct val="15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rollers, brushes and ladders​</a:t>
            </a:r>
          </a:p>
          <a:p>
            <a:pPr marL="0" indent="0" fontAlgn="base">
              <a:lnSpc>
                <a:spcPct val="150000"/>
              </a:lnSpc>
              <a:buNone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Some less common examples: ​</a:t>
            </a:r>
          </a:p>
          <a:p>
            <a:pPr lvl="1" fontAlgn="base">
              <a:lnSpc>
                <a:spcPct val="15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window fittings, blinds, doorframes, roof slates, and floodlights to differentiate one house from another. ​</a:t>
            </a:r>
          </a:p>
          <a:p>
            <a:pPr lvl="1" fontAlgn="base">
              <a:lnSpc>
                <a:spcPct val="15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gravel, chippings or decking 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rather than grass that blends in with the house. 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304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180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515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446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52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8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30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56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0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4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68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62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5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2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54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1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58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1F32C-0ABB-4145-A679-00AEBF00F52C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4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habell.org/2018/06/3-pitfalls-everyone-should-avoid-with-hybrid-multicloud-part-2.html" TargetMode="Externa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12.xml"/><Relationship Id="rId7" Type="http://schemas.openxmlformats.org/officeDocument/2006/relationships/slide" Target="slide1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Relationship Id="rId9" Type="http://schemas.openxmlformats.org/officeDocument/2006/relationships/slide" Target="slide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ngall.com/learning-png/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19.xml"/><Relationship Id="rId7" Type="http://schemas.openxmlformats.org/officeDocument/2006/relationships/slide" Target="slide2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slide" Target="slide20.xml"/><Relationship Id="rId9" Type="http://schemas.openxmlformats.org/officeDocument/2006/relationships/slide" Target="slide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1.xml"/><Relationship Id="rId4" Type="http://schemas.openxmlformats.org/officeDocument/2006/relationships/slide" Target="slide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ngall.com/learning-png/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3755" y="2997395"/>
            <a:ext cx="1528367" cy="49244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BA1A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Lecture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9958FB-9D4A-45F8-A35A-A241F351FE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Idea Generation and Evaluation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  <a:noFill/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UN Sustainability Development Goals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A list of the 17 UN Sustainability Goals: 1 No Poverty&#10;2 Zero Hunger&#10;3 Good Health and Well-being&#10;4 Quality Education&#10;5 Gender Equality&#10;6 Clean Water and Sanitation&#10;7 Affordable and Clean Energy&#10;8 Decent Work and Economic Growth&#10;9 Industry, Innovation and Infrastructure&#10;10 Reducing Inequality&#10;11 Sustainable Cities and Communities&#10;12 Responsible Consumption and Production&#10;13 Climate Action&#10;14 Life Below Water&#10;15 Life On Land&#10;16 Peace, Justice, and Strong Institutions&#10;17 Partnerships for the Goals&#10;">
            <a:extLst>
              <a:ext uri="{FF2B5EF4-FFF2-40B4-BE49-F238E27FC236}">
                <a16:creationId xmlns:a16="http://schemas.microsoft.com/office/drawing/2014/main" id="{F9FD923E-EE1D-4E56-B461-A4C069A3A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90" y="987879"/>
            <a:ext cx="7065368" cy="35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43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18" y="328525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What Customers Buy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This picture reads customers don't buy products, customers buy solutions to problems. ">
            <a:extLst>
              <a:ext uri="{FF2B5EF4-FFF2-40B4-BE49-F238E27FC236}">
                <a16:creationId xmlns:a16="http://schemas.microsoft.com/office/drawing/2014/main" id="{B7958BBC-D50F-440C-885F-19B01AD70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19" y="1299968"/>
            <a:ext cx="7195997" cy="30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58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Sources of Business Ideas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54688D-59F7-4513-99AF-8DFC2FCCC6A9}"/>
              </a:ext>
            </a:extLst>
          </p:cNvPr>
          <p:cNvGrpSpPr/>
          <p:nvPr/>
        </p:nvGrpSpPr>
        <p:grpSpPr>
          <a:xfrm>
            <a:off x="838200" y="1387307"/>
            <a:ext cx="6780013" cy="3006893"/>
            <a:chOff x="1524000" y="1387307"/>
            <a:chExt cx="6094213" cy="283368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538CE76-AB29-4DB7-98E0-AB80D9632F5C}"/>
                </a:ext>
              </a:extLst>
            </p:cNvPr>
            <p:cNvSpPr/>
            <p:nvPr/>
          </p:nvSpPr>
          <p:spPr>
            <a:xfrm>
              <a:off x="1525785" y="1387307"/>
              <a:ext cx="1416843" cy="850106"/>
            </a:xfrm>
            <a:custGeom>
              <a:avLst/>
              <a:gdLst>
                <a:gd name="connsiteX0" fmla="*/ 0 w 1416843"/>
                <a:gd name="connsiteY0" fmla="*/ 0 h 850106"/>
                <a:gd name="connsiteX1" fmla="*/ 1416843 w 1416843"/>
                <a:gd name="connsiteY1" fmla="*/ 0 h 850106"/>
                <a:gd name="connsiteX2" fmla="*/ 1416843 w 1416843"/>
                <a:gd name="connsiteY2" fmla="*/ 850106 h 850106"/>
                <a:gd name="connsiteX3" fmla="*/ 0 w 1416843"/>
                <a:gd name="connsiteY3" fmla="*/ 850106 h 850106"/>
                <a:gd name="connsiteX4" fmla="*/ 0 w 1416843"/>
                <a:gd name="connsiteY4" fmla="*/ 0 h 85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843" h="850106">
                  <a:moveTo>
                    <a:pt x="0" y="0"/>
                  </a:moveTo>
                  <a:lnTo>
                    <a:pt x="1416843" y="0"/>
                  </a:lnTo>
                  <a:lnTo>
                    <a:pt x="1416843" y="850106"/>
                  </a:lnTo>
                  <a:lnTo>
                    <a:pt x="0" y="8501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Existing businesses.</a:t>
              </a:r>
              <a:endParaRPr lang="en-GB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E70FE61-42D7-48F6-B819-8C9DED64C8C0}"/>
                </a:ext>
              </a:extLst>
            </p:cNvPr>
            <p:cNvSpPr/>
            <p:nvPr/>
          </p:nvSpPr>
          <p:spPr>
            <a:xfrm>
              <a:off x="3084314" y="1387307"/>
              <a:ext cx="1416843" cy="850106"/>
            </a:xfrm>
            <a:custGeom>
              <a:avLst/>
              <a:gdLst>
                <a:gd name="connsiteX0" fmla="*/ 0 w 1416843"/>
                <a:gd name="connsiteY0" fmla="*/ 0 h 850106"/>
                <a:gd name="connsiteX1" fmla="*/ 1416843 w 1416843"/>
                <a:gd name="connsiteY1" fmla="*/ 0 h 850106"/>
                <a:gd name="connsiteX2" fmla="*/ 1416843 w 1416843"/>
                <a:gd name="connsiteY2" fmla="*/ 850106 h 850106"/>
                <a:gd name="connsiteX3" fmla="*/ 0 w 1416843"/>
                <a:gd name="connsiteY3" fmla="*/ 850106 h 850106"/>
                <a:gd name="connsiteX4" fmla="*/ 0 w 1416843"/>
                <a:gd name="connsiteY4" fmla="*/ 0 h 85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843" h="850106">
                  <a:moveTo>
                    <a:pt x="0" y="0"/>
                  </a:moveTo>
                  <a:lnTo>
                    <a:pt x="1416843" y="0"/>
                  </a:lnTo>
                  <a:lnTo>
                    <a:pt x="1416843" y="850106"/>
                  </a:lnTo>
                  <a:lnTo>
                    <a:pt x="0" y="8501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Franchises.</a:t>
              </a:r>
              <a:endParaRPr lang="en-GB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B6E1634-7B8D-4167-858A-149F42F1B95E}"/>
                </a:ext>
              </a:extLst>
            </p:cNvPr>
            <p:cNvSpPr/>
            <p:nvPr/>
          </p:nvSpPr>
          <p:spPr>
            <a:xfrm>
              <a:off x="4642842" y="1387307"/>
              <a:ext cx="1416843" cy="850106"/>
            </a:xfrm>
            <a:custGeom>
              <a:avLst/>
              <a:gdLst>
                <a:gd name="connsiteX0" fmla="*/ 0 w 1416843"/>
                <a:gd name="connsiteY0" fmla="*/ 0 h 850106"/>
                <a:gd name="connsiteX1" fmla="*/ 1416843 w 1416843"/>
                <a:gd name="connsiteY1" fmla="*/ 0 h 850106"/>
                <a:gd name="connsiteX2" fmla="*/ 1416843 w 1416843"/>
                <a:gd name="connsiteY2" fmla="*/ 850106 h 850106"/>
                <a:gd name="connsiteX3" fmla="*/ 0 w 1416843"/>
                <a:gd name="connsiteY3" fmla="*/ 850106 h 850106"/>
                <a:gd name="connsiteX4" fmla="*/ 0 w 1416843"/>
                <a:gd name="connsiteY4" fmla="*/ 0 h 85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843" h="850106">
                  <a:moveTo>
                    <a:pt x="0" y="0"/>
                  </a:moveTo>
                  <a:lnTo>
                    <a:pt x="1416843" y="0"/>
                  </a:lnTo>
                  <a:lnTo>
                    <a:pt x="1416843" y="850106"/>
                  </a:lnTo>
                  <a:lnTo>
                    <a:pt x="0" y="8501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Product licensing.</a:t>
              </a:r>
              <a:endParaRPr lang="en-GB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6C061A5-AAC2-44AC-AA5A-DADE8B0F75A1}"/>
                </a:ext>
              </a:extLst>
            </p:cNvPr>
            <p:cNvSpPr/>
            <p:nvPr/>
          </p:nvSpPr>
          <p:spPr>
            <a:xfrm>
              <a:off x="6201370" y="1387307"/>
              <a:ext cx="1416843" cy="850106"/>
            </a:xfrm>
            <a:custGeom>
              <a:avLst/>
              <a:gdLst>
                <a:gd name="connsiteX0" fmla="*/ 0 w 1416843"/>
                <a:gd name="connsiteY0" fmla="*/ 0 h 850106"/>
                <a:gd name="connsiteX1" fmla="*/ 1416843 w 1416843"/>
                <a:gd name="connsiteY1" fmla="*/ 0 h 850106"/>
                <a:gd name="connsiteX2" fmla="*/ 1416843 w 1416843"/>
                <a:gd name="connsiteY2" fmla="*/ 850106 h 850106"/>
                <a:gd name="connsiteX3" fmla="*/ 0 w 1416843"/>
                <a:gd name="connsiteY3" fmla="*/ 850106 h 850106"/>
                <a:gd name="connsiteX4" fmla="*/ 0 w 1416843"/>
                <a:gd name="connsiteY4" fmla="*/ 0 h 85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843" h="850106">
                  <a:moveTo>
                    <a:pt x="0" y="0"/>
                  </a:moveTo>
                  <a:lnTo>
                    <a:pt x="1416843" y="0"/>
                  </a:lnTo>
                  <a:lnTo>
                    <a:pt x="1416843" y="850106"/>
                  </a:lnTo>
                  <a:lnTo>
                    <a:pt x="0" y="8501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Work experience.</a:t>
              </a:r>
              <a:endParaRPr lang="en-GB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441CB8C-386A-46B6-9CE2-2F708644BB8E}"/>
                </a:ext>
              </a:extLst>
            </p:cNvPr>
            <p:cNvSpPr/>
            <p:nvPr/>
          </p:nvSpPr>
          <p:spPr>
            <a:xfrm>
              <a:off x="1525785" y="2379097"/>
              <a:ext cx="1416843" cy="850106"/>
            </a:xfrm>
            <a:custGeom>
              <a:avLst/>
              <a:gdLst>
                <a:gd name="connsiteX0" fmla="*/ 0 w 1416843"/>
                <a:gd name="connsiteY0" fmla="*/ 0 h 850106"/>
                <a:gd name="connsiteX1" fmla="*/ 1416843 w 1416843"/>
                <a:gd name="connsiteY1" fmla="*/ 0 h 850106"/>
                <a:gd name="connsiteX2" fmla="*/ 1416843 w 1416843"/>
                <a:gd name="connsiteY2" fmla="*/ 850106 h 850106"/>
                <a:gd name="connsiteX3" fmla="*/ 0 w 1416843"/>
                <a:gd name="connsiteY3" fmla="*/ 850106 h 850106"/>
                <a:gd name="connsiteX4" fmla="*/ 0 w 1416843"/>
                <a:gd name="connsiteY4" fmla="*/ 0 h 85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843" h="850106">
                  <a:moveTo>
                    <a:pt x="0" y="0"/>
                  </a:moveTo>
                  <a:lnTo>
                    <a:pt x="1416843" y="0"/>
                  </a:lnTo>
                  <a:lnTo>
                    <a:pt x="1416843" y="850106"/>
                  </a:lnTo>
                  <a:lnTo>
                    <a:pt x="0" y="8501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Patents.</a:t>
              </a:r>
              <a:endParaRPr lang="en-GB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3C8736E-ED12-4B7D-9C78-7CDEA1D95823}"/>
                </a:ext>
              </a:extLst>
            </p:cNvPr>
            <p:cNvSpPr/>
            <p:nvPr/>
          </p:nvSpPr>
          <p:spPr>
            <a:xfrm>
              <a:off x="3084314" y="2379097"/>
              <a:ext cx="1416843" cy="850106"/>
            </a:xfrm>
            <a:custGeom>
              <a:avLst/>
              <a:gdLst>
                <a:gd name="connsiteX0" fmla="*/ 0 w 1416843"/>
                <a:gd name="connsiteY0" fmla="*/ 0 h 850106"/>
                <a:gd name="connsiteX1" fmla="*/ 1416843 w 1416843"/>
                <a:gd name="connsiteY1" fmla="*/ 0 h 850106"/>
                <a:gd name="connsiteX2" fmla="*/ 1416843 w 1416843"/>
                <a:gd name="connsiteY2" fmla="*/ 850106 h 850106"/>
                <a:gd name="connsiteX3" fmla="*/ 0 w 1416843"/>
                <a:gd name="connsiteY3" fmla="*/ 850106 h 850106"/>
                <a:gd name="connsiteX4" fmla="*/ 0 w 1416843"/>
                <a:gd name="connsiteY4" fmla="*/ 0 h 85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843" h="850106">
                  <a:moveTo>
                    <a:pt x="0" y="0"/>
                  </a:moveTo>
                  <a:lnTo>
                    <a:pt x="1416843" y="0"/>
                  </a:lnTo>
                  <a:lnTo>
                    <a:pt x="1416843" y="850106"/>
                  </a:lnTo>
                  <a:lnTo>
                    <a:pt x="0" y="8501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Networks.</a:t>
              </a:r>
              <a:endParaRPr lang="en-GB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EAC7344-C022-4056-91A3-F162AE2D1F23}"/>
                </a:ext>
              </a:extLst>
            </p:cNvPr>
            <p:cNvSpPr/>
            <p:nvPr/>
          </p:nvSpPr>
          <p:spPr>
            <a:xfrm>
              <a:off x="4642842" y="2379097"/>
              <a:ext cx="1416843" cy="850106"/>
            </a:xfrm>
            <a:custGeom>
              <a:avLst/>
              <a:gdLst>
                <a:gd name="connsiteX0" fmla="*/ 0 w 1416843"/>
                <a:gd name="connsiteY0" fmla="*/ 0 h 850106"/>
                <a:gd name="connsiteX1" fmla="*/ 1416843 w 1416843"/>
                <a:gd name="connsiteY1" fmla="*/ 0 h 850106"/>
                <a:gd name="connsiteX2" fmla="*/ 1416843 w 1416843"/>
                <a:gd name="connsiteY2" fmla="*/ 850106 h 850106"/>
                <a:gd name="connsiteX3" fmla="*/ 0 w 1416843"/>
                <a:gd name="connsiteY3" fmla="*/ 850106 h 850106"/>
                <a:gd name="connsiteX4" fmla="*/ 0 w 1416843"/>
                <a:gd name="connsiteY4" fmla="*/ 0 h 85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843" h="850106">
                  <a:moveTo>
                    <a:pt x="0" y="0"/>
                  </a:moveTo>
                  <a:lnTo>
                    <a:pt x="1416843" y="0"/>
                  </a:lnTo>
                  <a:lnTo>
                    <a:pt x="1416843" y="850106"/>
                  </a:lnTo>
                  <a:lnTo>
                    <a:pt x="0" y="8501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Support agencies. </a:t>
              </a:r>
              <a:br>
                <a:rPr lang="en-GB" sz="1300" kern="1200" dirty="0"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endParaRPr lang="en-GB" sz="1300" kern="120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7227AF0-EF9D-45EE-82A3-4959133BE8AF}"/>
                </a:ext>
              </a:extLst>
            </p:cNvPr>
            <p:cNvSpPr/>
            <p:nvPr/>
          </p:nvSpPr>
          <p:spPr>
            <a:xfrm>
              <a:off x="6201370" y="2379097"/>
              <a:ext cx="1416843" cy="850106"/>
            </a:xfrm>
            <a:custGeom>
              <a:avLst/>
              <a:gdLst>
                <a:gd name="connsiteX0" fmla="*/ 0 w 1416843"/>
                <a:gd name="connsiteY0" fmla="*/ 0 h 850106"/>
                <a:gd name="connsiteX1" fmla="*/ 1416843 w 1416843"/>
                <a:gd name="connsiteY1" fmla="*/ 0 h 850106"/>
                <a:gd name="connsiteX2" fmla="*/ 1416843 w 1416843"/>
                <a:gd name="connsiteY2" fmla="*/ 850106 h 850106"/>
                <a:gd name="connsiteX3" fmla="*/ 0 w 1416843"/>
                <a:gd name="connsiteY3" fmla="*/ 850106 h 850106"/>
                <a:gd name="connsiteX4" fmla="*/ 0 w 1416843"/>
                <a:gd name="connsiteY4" fmla="*/ 0 h 85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843" h="850106">
                  <a:moveTo>
                    <a:pt x="0" y="0"/>
                  </a:moveTo>
                  <a:lnTo>
                    <a:pt x="1416843" y="0"/>
                  </a:lnTo>
                  <a:lnTo>
                    <a:pt x="1416843" y="850106"/>
                  </a:lnTo>
                  <a:lnTo>
                    <a:pt x="0" y="8501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Internet.</a:t>
              </a:r>
              <a:endParaRPr lang="en-GB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CF66CC0-2E3E-4087-80C2-435D46323674}"/>
                </a:ext>
              </a:extLst>
            </p:cNvPr>
            <p:cNvSpPr/>
            <p:nvPr/>
          </p:nvSpPr>
          <p:spPr>
            <a:xfrm>
              <a:off x="1524000" y="3345130"/>
              <a:ext cx="1416843" cy="850106"/>
            </a:xfrm>
            <a:custGeom>
              <a:avLst/>
              <a:gdLst>
                <a:gd name="connsiteX0" fmla="*/ 0 w 1416843"/>
                <a:gd name="connsiteY0" fmla="*/ 0 h 850106"/>
                <a:gd name="connsiteX1" fmla="*/ 1416843 w 1416843"/>
                <a:gd name="connsiteY1" fmla="*/ 0 h 850106"/>
                <a:gd name="connsiteX2" fmla="*/ 1416843 w 1416843"/>
                <a:gd name="connsiteY2" fmla="*/ 850106 h 850106"/>
                <a:gd name="connsiteX3" fmla="*/ 0 w 1416843"/>
                <a:gd name="connsiteY3" fmla="*/ 850106 h 850106"/>
                <a:gd name="connsiteX4" fmla="*/ 0 w 1416843"/>
                <a:gd name="connsiteY4" fmla="*/ 0 h 85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843" h="850106">
                  <a:moveTo>
                    <a:pt x="0" y="0"/>
                  </a:moveTo>
                  <a:lnTo>
                    <a:pt x="1416843" y="0"/>
                  </a:lnTo>
                  <a:lnTo>
                    <a:pt x="1416843" y="850106"/>
                  </a:lnTo>
                  <a:lnTo>
                    <a:pt x="0" y="8501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Hobbies.</a:t>
              </a:r>
              <a:endParaRPr lang="en-GB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AC4FD5F-51D4-438F-BFB3-EA21CCE7F6D6}"/>
                </a:ext>
              </a:extLst>
            </p:cNvPr>
            <p:cNvSpPr/>
            <p:nvPr/>
          </p:nvSpPr>
          <p:spPr>
            <a:xfrm>
              <a:off x="3084314" y="3370888"/>
              <a:ext cx="1416843" cy="850106"/>
            </a:xfrm>
            <a:custGeom>
              <a:avLst/>
              <a:gdLst>
                <a:gd name="connsiteX0" fmla="*/ 0 w 1416843"/>
                <a:gd name="connsiteY0" fmla="*/ 0 h 850106"/>
                <a:gd name="connsiteX1" fmla="*/ 1416843 w 1416843"/>
                <a:gd name="connsiteY1" fmla="*/ 0 h 850106"/>
                <a:gd name="connsiteX2" fmla="*/ 1416843 w 1416843"/>
                <a:gd name="connsiteY2" fmla="*/ 850106 h 850106"/>
                <a:gd name="connsiteX3" fmla="*/ 0 w 1416843"/>
                <a:gd name="connsiteY3" fmla="*/ 850106 h 850106"/>
                <a:gd name="connsiteX4" fmla="*/ 0 w 1416843"/>
                <a:gd name="connsiteY4" fmla="*/ 0 h 85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843" h="850106">
                  <a:moveTo>
                    <a:pt x="0" y="0"/>
                  </a:moveTo>
                  <a:lnTo>
                    <a:pt x="1416843" y="0"/>
                  </a:lnTo>
                  <a:lnTo>
                    <a:pt x="1416843" y="850106"/>
                  </a:lnTo>
                  <a:lnTo>
                    <a:pt x="0" y="8501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Businesses for Sale.</a:t>
              </a:r>
              <a:endParaRPr lang="en-GB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ED1B637-896B-4A40-978D-1F702EEBB2D8}"/>
                </a:ext>
              </a:extLst>
            </p:cNvPr>
            <p:cNvSpPr/>
            <p:nvPr/>
          </p:nvSpPr>
          <p:spPr>
            <a:xfrm>
              <a:off x="4642842" y="3370888"/>
              <a:ext cx="1416843" cy="850106"/>
            </a:xfrm>
            <a:custGeom>
              <a:avLst/>
              <a:gdLst>
                <a:gd name="connsiteX0" fmla="*/ 0 w 1416843"/>
                <a:gd name="connsiteY0" fmla="*/ 0 h 850106"/>
                <a:gd name="connsiteX1" fmla="*/ 1416843 w 1416843"/>
                <a:gd name="connsiteY1" fmla="*/ 0 h 850106"/>
                <a:gd name="connsiteX2" fmla="*/ 1416843 w 1416843"/>
                <a:gd name="connsiteY2" fmla="*/ 850106 h 850106"/>
                <a:gd name="connsiteX3" fmla="*/ 0 w 1416843"/>
                <a:gd name="connsiteY3" fmla="*/ 850106 h 850106"/>
                <a:gd name="connsiteX4" fmla="*/ 0 w 1416843"/>
                <a:gd name="connsiteY4" fmla="*/ 0 h 85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843" h="850106">
                  <a:moveTo>
                    <a:pt x="0" y="0"/>
                  </a:moveTo>
                  <a:lnTo>
                    <a:pt x="1416843" y="0"/>
                  </a:lnTo>
                  <a:lnTo>
                    <a:pt x="1416843" y="850106"/>
                  </a:lnTo>
                  <a:lnTo>
                    <a:pt x="0" y="8501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Travel abroad.</a:t>
              </a:r>
              <a:endParaRPr lang="en-GB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0FAE6C-12B2-44EB-B2A0-177E8D0E621D}"/>
                </a:ext>
              </a:extLst>
            </p:cNvPr>
            <p:cNvSpPr/>
            <p:nvPr/>
          </p:nvSpPr>
          <p:spPr>
            <a:xfrm>
              <a:off x="6201370" y="3370888"/>
              <a:ext cx="1416843" cy="850106"/>
            </a:xfrm>
            <a:custGeom>
              <a:avLst/>
              <a:gdLst>
                <a:gd name="connsiteX0" fmla="*/ 0 w 1416843"/>
                <a:gd name="connsiteY0" fmla="*/ 0 h 850106"/>
                <a:gd name="connsiteX1" fmla="*/ 1416843 w 1416843"/>
                <a:gd name="connsiteY1" fmla="*/ 0 h 850106"/>
                <a:gd name="connsiteX2" fmla="*/ 1416843 w 1416843"/>
                <a:gd name="connsiteY2" fmla="*/ 850106 h 850106"/>
                <a:gd name="connsiteX3" fmla="*/ 0 w 1416843"/>
                <a:gd name="connsiteY3" fmla="*/ 850106 h 850106"/>
                <a:gd name="connsiteX4" fmla="*/ 0 w 1416843"/>
                <a:gd name="connsiteY4" fmla="*/ 0 h 85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843" h="850106">
                  <a:moveTo>
                    <a:pt x="0" y="0"/>
                  </a:moveTo>
                  <a:lnTo>
                    <a:pt x="1416843" y="0"/>
                  </a:lnTo>
                  <a:lnTo>
                    <a:pt x="1416843" y="850106"/>
                  </a:lnTo>
                  <a:lnTo>
                    <a:pt x="0" y="8501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Skills and Training.</a:t>
              </a:r>
              <a:endParaRPr lang="en-GB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6073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832" y="938043"/>
            <a:ext cx="8894168" cy="456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Does the idea meet a real need or desire?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What’s new or different about the idea?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Who are the customers likely to be?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What do you offer that no one else does?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How much are they willing to pay?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Who are your competitors?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What’s the unique selling point of your idea?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Questions for Evaluating an Idea 1 of 2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25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832" y="938043"/>
            <a:ext cx="8894168" cy="456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lnSpc>
                <a:spcPct val="170000"/>
              </a:lnSpc>
              <a:buFont typeface="+mj-lt"/>
              <a:buAutoNum type="arabicPeriod" startAt="8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What’s the biggest weakness?</a:t>
            </a:r>
          </a:p>
          <a:p>
            <a:pPr marL="457200" indent="-457200">
              <a:lnSpc>
                <a:spcPct val="170000"/>
              </a:lnSpc>
              <a:buFont typeface="+mj-lt"/>
              <a:buAutoNum type="arabicPeriod" startAt="8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What will be the biggest challenge you face in turning your idea into a reality?</a:t>
            </a:r>
          </a:p>
          <a:p>
            <a:pPr marL="457200" indent="-457200">
              <a:lnSpc>
                <a:spcPct val="170000"/>
              </a:lnSpc>
              <a:buFont typeface="+mj-lt"/>
              <a:buAutoNum type="arabicPeriod" startAt="8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How long will it take to get the company set-up?</a:t>
            </a:r>
          </a:p>
          <a:p>
            <a:pPr marL="457200" indent="-457200">
              <a:lnSpc>
                <a:spcPct val="170000"/>
              </a:lnSpc>
              <a:buFont typeface="+mj-lt"/>
              <a:buAutoNum type="arabicPeriod" startAt="8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Is this idea scalable, meaning can you provide more to meet demand, and if so, how?</a:t>
            </a:r>
          </a:p>
          <a:p>
            <a:pPr marL="457200" indent="-457200">
              <a:lnSpc>
                <a:spcPct val="170000"/>
              </a:lnSpc>
              <a:buFont typeface="+mj-lt"/>
              <a:buAutoNum type="arabicPeriod" startAt="8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Is this something you really want to do?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Questions for Evaluating an Idea 2 of 2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798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912951"/>
            <a:ext cx="5203065" cy="40411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00100" lvl="1" indent="-3429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Inventors come up with new ideas. </a:t>
            </a:r>
          </a:p>
          <a:p>
            <a:pPr marL="800100" lvl="1" indent="-3429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Entrepreneurs are innovators who commercialise ideas.</a:t>
            </a:r>
          </a:p>
          <a:p>
            <a:pPr marL="800100" lvl="1" indent="-3429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Have to shift from the idea to assessing its desirability and feasibility as an opportunity.</a:t>
            </a:r>
          </a:p>
        </p:txBody>
      </p:sp>
      <p:sp>
        <p:nvSpPr>
          <p:cNvPr id="8" name="Snip Single Corner 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7082" y="479909"/>
            <a:ext cx="3665494" cy="3665494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A51D5-EB1B-4465-981B-36FDF4AE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3" y="231205"/>
            <a:ext cx="6446004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is a Business Idea?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825BE-25F8-452C-89EB-645311AF7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893" y="1532585"/>
            <a:ext cx="3275872" cy="183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58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What is a Business Opportunity?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72BA9-7D6C-45A2-8BB7-47E67BD75DB3}"/>
              </a:ext>
            </a:extLst>
          </p:cNvPr>
          <p:cNvSpPr txBox="1"/>
          <p:nvPr/>
        </p:nvSpPr>
        <p:spPr>
          <a:xfrm>
            <a:off x="124916" y="1120352"/>
            <a:ext cx="8894168" cy="34147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00100" marR="0" lvl="1" indent="-342900" algn="l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You can build it and get it into the market.</a:t>
            </a:r>
          </a:p>
          <a:p>
            <a:pPr marL="800100" marR="0" lvl="1" indent="-342900" algn="l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Customers will buy it. </a:t>
            </a:r>
          </a:p>
          <a:p>
            <a:pPr marL="800100" marR="0" lvl="1" indent="-342900" algn="l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There are not too many competitors.</a:t>
            </a:r>
          </a:p>
          <a:p>
            <a:pPr marL="800100" marR="0" lvl="1" indent="-342900" algn="l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You can make a profit from it.</a:t>
            </a:r>
          </a:p>
          <a:p>
            <a:pPr marL="800100" marR="0" lvl="1" indent="-342900" algn="l" defTabSz="4572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There’s a gap in the market, but is there a market in the gap?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312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Video Explainer – Ideas vs Opportunities</a:t>
            </a:r>
            <a:b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en-GB" sz="20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Source: Alanis Business Academy, </a:t>
            </a:r>
            <a:r>
              <a:rPr lang="en-GB" sz="2000" b="1" dirty="0" err="1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Youtube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Lecture 2 Video">
            <a:hlinkClick r:id="" action="ppaction://media"/>
            <a:extLst>
              <a:ext uri="{FF2B5EF4-FFF2-40B4-BE49-F238E27FC236}">
                <a16:creationId xmlns:a16="http://schemas.microsoft.com/office/drawing/2014/main" id="{DFC1E913-EDD1-49FE-AFEF-115D53760E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4163" y="1200150"/>
            <a:ext cx="6034087" cy="3394075"/>
          </a:xfrm>
        </p:spPr>
      </p:pic>
    </p:spTree>
    <p:extLst>
      <p:ext uri="{BB962C8B-B14F-4D97-AF65-F5344CB8AC3E}">
        <p14:creationId xmlns:p14="http://schemas.microsoft.com/office/powerpoint/2010/main" val="379182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Common Pitfalls to Idea Generation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D99E2-4F78-4B38-BE92-BFA5CF73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2971"/>
            <a:ext cx="5278582" cy="3394472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GB" sz="2200" dirty="0">
                <a:latin typeface="Segoe UI" panose="020B0502040204020203" pitchFamily="34" charset="0"/>
                <a:cs typeface="Segoe UI" panose="020B0502040204020203" pitchFamily="34" charset="0"/>
              </a:rPr>
              <a:t>Assuming an idea is the same as an opportunity. </a:t>
            </a:r>
          </a:p>
          <a:p>
            <a:pPr algn="just">
              <a:lnSpc>
                <a:spcPct val="150000"/>
              </a:lnSpc>
            </a:pPr>
            <a:r>
              <a:rPr lang="en-GB" sz="2200" dirty="0">
                <a:latin typeface="Segoe UI" panose="020B0502040204020203" pitchFamily="34" charset="0"/>
                <a:cs typeface="Segoe UI" panose="020B0502040204020203" pitchFamily="34" charset="0"/>
              </a:rPr>
              <a:t>Judging ideas too quickly. </a:t>
            </a:r>
          </a:p>
          <a:p>
            <a:pPr algn="just">
              <a:lnSpc>
                <a:spcPct val="150000"/>
              </a:lnSpc>
            </a:pPr>
            <a:r>
              <a:rPr lang="en-GB" sz="2200" dirty="0">
                <a:latin typeface="Segoe UI" panose="020B0502040204020203" pitchFamily="34" charset="0"/>
                <a:cs typeface="Segoe UI" panose="020B0502040204020203" pitchFamily="34" charset="0"/>
              </a:rPr>
              <a:t>Sticking with first good idea without developing it.</a:t>
            </a:r>
          </a:p>
          <a:p>
            <a:pPr algn="just">
              <a:lnSpc>
                <a:spcPct val="150000"/>
              </a:lnSpc>
            </a:pPr>
            <a:r>
              <a:rPr lang="en-GB" sz="2200" dirty="0">
                <a:latin typeface="Segoe UI" panose="020B0502040204020203" pitchFamily="34" charset="0"/>
                <a:cs typeface="Segoe UI" panose="020B0502040204020203" pitchFamily="34" charset="0"/>
              </a:rPr>
              <a:t>Obeying rules that don’t exist rather than questioning assumptions. </a:t>
            </a:r>
          </a:p>
        </p:txBody>
      </p:sp>
      <p:sp>
        <p:nvSpPr>
          <p:cNvPr id="5" name="Snip Single Corner Rectangle 7">
            <a:extLst>
              <a:ext uri="{FF2B5EF4-FFF2-40B4-BE49-F238E27FC236}">
                <a16:creationId xmlns:a16="http://schemas.microsoft.com/office/drawing/2014/main" id="{BE514648-C1EB-4EDA-A8AE-F2B30C977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20790" y="1099124"/>
            <a:ext cx="2991786" cy="2945252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08B25B-DE50-4534-992A-C0423875B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04919" y="1303319"/>
            <a:ext cx="269557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94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Assignment Brief (1 of 3)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D99E2-4F78-4B38-BE92-BFA5CF73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2971"/>
            <a:ext cx="7518400" cy="3394472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buNone/>
            </a:pPr>
            <a:r>
              <a:rPr lang="en-IE" sz="22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Designing your business idea video: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Problem. 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Solution.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Storyboard your video.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b="1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Maximum duration of video is 120 seconds.</a:t>
            </a:r>
          </a:p>
        </p:txBody>
      </p:sp>
    </p:spTree>
    <p:extLst>
      <p:ext uri="{BB962C8B-B14F-4D97-AF65-F5344CB8AC3E}">
        <p14:creationId xmlns:p14="http://schemas.microsoft.com/office/powerpoint/2010/main" val="578939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832" y="1162050"/>
            <a:ext cx="9266308" cy="3270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3" action="ppaction://hlinksldjump"/>
              </a:rPr>
              <a:t>Learning Objectives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4" action="ppaction://hlinksldjump"/>
              </a:rPr>
              <a:t>Idea Generation Exercise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5" action="ppaction://hlinksldjump"/>
              </a:rPr>
              <a:t>Exercise Reflection 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6" action="ppaction://hlinksldjump"/>
              </a:rPr>
              <a:t>Methods for Generating Business Ideas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7" action="ppaction://hlinksldjump"/>
              </a:rPr>
              <a:t>UN Sustainability Development Goals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8" action="ppaction://hlinksldjump"/>
              </a:rPr>
              <a:t>What Customers Buy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22A11-5A29-4690-9B07-9CF64752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31230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 of Contents</a:t>
            </a:r>
            <a:r>
              <a:rPr lang="en-GB" sz="3200" b="1" baseline="0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 of 4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Assignment Brief (2 of 3)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D99E2-4F78-4B38-BE92-BFA5CF73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2971"/>
            <a:ext cx="6781800" cy="4270302"/>
          </a:xfrm>
        </p:spPr>
        <p:txBody>
          <a:bodyPr>
            <a:normAutofit fontScale="32500" lnSpcReduction="20000"/>
          </a:bodyPr>
          <a:lstStyle/>
          <a:p>
            <a:pPr marL="0" lvl="0" indent="0" algn="just">
              <a:lnSpc>
                <a:spcPct val="150000"/>
              </a:lnSpc>
              <a:buNone/>
            </a:pPr>
            <a:r>
              <a:rPr lang="en-IE" sz="58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Requirements: </a:t>
            </a:r>
          </a:p>
          <a:p>
            <a:pPr algn="just">
              <a:lnSpc>
                <a:spcPct val="150000"/>
              </a:lnSpc>
            </a:pPr>
            <a:r>
              <a:rPr lang="en-IE" sz="58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Introduces you, the entrepreneur.</a:t>
            </a:r>
          </a:p>
          <a:p>
            <a:pPr algn="just">
              <a:lnSpc>
                <a:spcPct val="150000"/>
              </a:lnSpc>
            </a:pPr>
            <a:r>
              <a:rPr lang="en-IE" sz="58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Clearly defines the business proposition/business idea.</a:t>
            </a:r>
          </a:p>
          <a:p>
            <a:pPr algn="just">
              <a:lnSpc>
                <a:spcPct val="150000"/>
              </a:lnSpc>
            </a:pPr>
            <a:r>
              <a:rPr lang="en-IE" sz="58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Explains the problem it solves and how it works.</a:t>
            </a:r>
          </a:p>
          <a:p>
            <a:pPr algn="just">
              <a:lnSpc>
                <a:spcPct val="150000"/>
              </a:lnSpc>
            </a:pPr>
            <a:r>
              <a:rPr lang="en-IE" sz="58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Highlights how the idea is innovative.</a:t>
            </a:r>
          </a:p>
          <a:p>
            <a:pPr algn="just">
              <a:lnSpc>
                <a:spcPct val="150000"/>
              </a:lnSpc>
            </a:pPr>
            <a:r>
              <a:rPr lang="en-IE" sz="58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Identifies the target customer and why they would buy it.</a:t>
            </a:r>
          </a:p>
          <a:p>
            <a:pPr algn="just">
              <a:lnSpc>
                <a:spcPct val="150000"/>
              </a:lnSpc>
            </a:pPr>
            <a:r>
              <a:rPr lang="en-IE" sz="58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Highlights the idea’s export potential.</a:t>
            </a:r>
          </a:p>
          <a:p>
            <a:pPr algn="just">
              <a:lnSpc>
                <a:spcPct val="150000"/>
              </a:lnSpc>
            </a:pPr>
            <a:r>
              <a:rPr lang="en-IE" sz="58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Explains which SDG it addresses.</a:t>
            </a: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b="1" dirty="0">
              <a:solidFill>
                <a:prstClr val="black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544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Assignment Brief (3 of 3)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D99E2-4F78-4B38-BE92-BFA5CF73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984115"/>
            <a:ext cx="6406738" cy="4270302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50000"/>
              </a:lnSpc>
              <a:buNone/>
            </a:pPr>
            <a:r>
              <a:rPr lang="en-IE" sz="22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Other considerations: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Choose wording carefully.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Voiceover needs to be clear, audible and even.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Music should not overpower the message.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200" dirty="0">
                <a:solidFill>
                  <a:prstClr val="black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Video material can be used, but no longer than 10 seconds per video clip is allowable.</a:t>
            </a: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b="1" dirty="0">
              <a:solidFill>
                <a:prstClr val="black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5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A51D5-EB1B-4465-981B-36FDF4AE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028" y="1879251"/>
            <a:ext cx="6446004" cy="85725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Using </a:t>
            </a:r>
            <a:r>
              <a:rPr lang="en-US" sz="4000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SimVenture</a:t>
            </a:r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Validate</a:t>
            </a:r>
            <a:endParaRPr lang="en-GB" sz="4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901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Business Model Canvas – Desirability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D99E2-4F78-4B38-BE92-BFA5CF73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984115"/>
            <a:ext cx="6406738" cy="42703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b="1" dirty="0">
              <a:solidFill>
                <a:prstClr val="black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1B5986-6DE7-49EC-AA2A-7AD502BD137F}"/>
              </a:ext>
            </a:extLst>
          </p:cNvPr>
          <p:cNvSpPr txBox="1">
            <a:spLocks/>
          </p:cNvSpPr>
          <p:nvPr/>
        </p:nvSpPr>
        <p:spPr>
          <a:xfrm>
            <a:off x="457200" y="98411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pic>
        <p:nvPicPr>
          <p:cNvPr id="9" name="Picture 8" descr="This is an image of the right hand side of the canvas, which represents the desirability element of a business idea. It includes value proposition, customer relationships, customer channels and customer segments. ">
            <a:extLst>
              <a:ext uri="{FF2B5EF4-FFF2-40B4-BE49-F238E27FC236}">
                <a16:creationId xmlns:a16="http://schemas.microsoft.com/office/drawing/2014/main" id="{B30E6A7F-9CF6-4E94-B0B8-8FDD567CD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204" y="1082702"/>
            <a:ext cx="486727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14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Business Model Canvas – Feasibility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D99E2-4F78-4B38-BE92-BFA5CF73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984115"/>
            <a:ext cx="6406738" cy="42703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b="1" dirty="0">
              <a:solidFill>
                <a:prstClr val="black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1B5986-6DE7-49EC-AA2A-7AD502BD137F}"/>
              </a:ext>
            </a:extLst>
          </p:cNvPr>
          <p:cNvSpPr txBox="1">
            <a:spLocks/>
          </p:cNvSpPr>
          <p:nvPr/>
        </p:nvSpPr>
        <p:spPr>
          <a:xfrm>
            <a:off x="457200" y="98411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This is an image of the left hand side of the canvas, which represents the feasibility element of a business idea. It includes key partners, key activities and key resources. ">
            <a:extLst>
              <a:ext uri="{FF2B5EF4-FFF2-40B4-BE49-F238E27FC236}">
                <a16:creationId xmlns:a16="http://schemas.microsoft.com/office/drawing/2014/main" id="{EDE9B625-A735-40EB-9B69-E3076AC05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315" y="984115"/>
            <a:ext cx="374332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51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Business Model Canvas – Viability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D99E2-4F78-4B38-BE92-BFA5CF73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984115"/>
            <a:ext cx="6406738" cy="42703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b="1" dirty="0">
              <a:solidFill>
                <a:prstClr val="black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1B5986-6DE7-49EC-AA2A-7AD502BD137F}"/>
              </a:ext>
            </a:extLst>
          </p:cNvPr>
          <p:cNvSpPr txBox="1">
            <a:spLocks/>
          </p:cNvSpPr>
          <p:nvPr/>
        </p:nvSpPr>
        <p:spPr>
          <a:xfrm>
            <a:off x="457200" y="98411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This is an image of the bottom of the canvas, which represents the viability element of a business idea. It includes cost structure, revenue streams and sustainability. ">
            <a:extLst>
              <a:ext uri="{FF2B5EF4-FFF2-40B4-BE49-F238E27FC236}">
                <a16:creationId xmlns:a16="http://schemas.microsoft.com/office/drawing/2014/main" id="{7989EE7B-651F-429F-B817-A4D9712EA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819275"/>
            <a:ext cx="822960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35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Sim Venture Validate Process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D99E2-4F78-4B38-BE92-BFA5CF73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984115"/>
            <a:ext cx="6406738" cy="42703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b="1" dirty="0">
              <a:solidFill>
                <a:prstClr val="black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1B5986-6DE7-49EC-AA2A-7AD502BD137F}"/>
              </a:ext>
            </a:extLst>
          </p:cNvPr>
          <p:cNvSpPr txBox="1">
            <a:spLocks/>
          </p:cNvSpPr>
          <p:nvPr/>
        </p:nvSpPr>
        <p:spPr>
          <a:xfrm>
            <a:off x="457200" y="98411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6F6417D-DB37-4BC1-A8D5-1F4E7B70F444}"/>
              </a:ext>
            </a:extLst>
          </p:cNvPr>
          <p:cNvGrpSpPr/>
          <p:nvPr/>
        </p:nvGrpSpPr>
        <p:grpSpPr>
          <a:xfrm>
            <a:off x="315550" y="1080982"/>
            <a:ext cx="6694849" cy="3582457"/>
            <a:chOff x="315550" y="1080982"/>
            <a:chExt cx="6694849" cy="358245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87E222B-8C68-47BB-AE8A-529E8115844D}"/>
                </a:ext>
              </a:extLst>
            </p:cNvPr>
            <p:cNvSpPr/>
            <p:nvPr/>
          </p:nvSpPr>
          <p:spPr>
            <a:xfrm>
              <a:off x="315550" y="1080982"/>
              <a:ext cx="5355880" cy="788140"/>
            </a:xfrm>
            <a:custGeom>
              <a:avLst/>
              <a:gdLst>
                <a:gd name="connsiteX0" fmla="*/ 0 w 5355880"/>
                <a:gd name="connsiteY0" fmla="*/ 78814 h 788140"/>
                <a:gd name="connsiteX1" fmla="*/ 78814 w 5355880"/>
                <a:gd name="connsiteY1" fmla="*/ 0 h 788140"/>
                <a:gd name="connsiteX2" fmla="*/ 5277066 w 5355880"/>
                <a:gd name="connsiteY2" fmla="*/ 0 h 788140"/>
                <a:gd name="connsiteX3" fmla="*/ 5355880 w 5355880"/>
                <a:gd name="connsiteY3" fmla="*/ 78814 h 788140"/>
                <a:gd name="connsiteX4" fmla="*/ 5355880 w 5355880"/>
                <a:gd name="connsiteY4" fmla="*/ 709326 h 788140"/>
                <a:gd name="connsiteX5" fmla="*/ 5277066 w 5355880"/>
                <a:gd name="connsiteY5" fmla="*/ 788140 h 788140"/>
                <a:gd name="connsiteX6" fmla="*/ 78814 w 5355880"/>
                <a:gd name="connsiteY6" fmla="*/ 788140 h 788140"/>
                <a:gd name="connsiteX7" fmla="*/ 0 w 5355880"/>
                <a:gd name="connsiteY7" fmla="*/ 709326 h 788140"/>
                <a:gd name="connsiteX8" fmla="*/ 0 w 5355880"/>
                <a:gd name="connsiteY8" fmla="*/ 78814 h 78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5880" h="788140">
                  <a:moveTo>
                    <a:pt x="0" y="78814"/>
                  </a:moveTo>
                  <a:cubicBezTo>
                    <a:pt x="0" y="35286"/>
                    <a:pt x="35286" y="0"/>
                    <a:pt x="78814" y="0"/>
                  </a:cubicBezTo>
                  <a:lnTo>
                    <a:pt x="5277066" y="0"/>
                  </a:lnTo>
                  <a:cubicBezTo>
                    <a:pt x="5320594" y="0"/>
                    <a:pt x="5355880" y="35286"/>
                    <a:pt x="5355880" y="78814"/>
                  </a:cubicBezTo>
                  <a:lnTo>
                    <a:pt x="5355880" y="709326"/>
                  </a:lnTo>
                  <a:cubicBezTo>
                    <a:pt x="5355880" y="752854"/>
                    <a:pt x="5320594" y="788140"/>
                    <a:pt x="5277066" y="788140"/>
                  </a:cubicBezTo>
                  <a:lnTo>
                    <a:pt x="78814" y="788140"/>
                  </a:lnTo>
                  <a:cubicBezTo>
                    <a:pt x="35286" y="788140"/>
                    <a:pt x="0" y="752854"/>
                    <a:pt x="0" y="709326"/>
                  </a:cubicBezTo>
                  <a:lnTo>
                    <a:pt x="0" y="78814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624" tIns="152624" rIns="1023520" bIns="152624" numCol="1" spcCol="1270" anchor="ctr" anchorCtr="0">
              <a:noAutofit/>
            </a:bodyPr>
            <a:lstStyle/>
            <a:p>
              <a:pPr marL="0" lvl="0" indent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400" kern="1200" dirty="0"/>
                <a:t>Ideate.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D5D3DEB-CA73-4D11-9731-5181D7A6EE5F}"/>
                </a:ext>
              </a:extLst>
            </p:cNvPr>
            <p:cNvSpPr/>
            <p:nvPr/>
          </p:nvSpPr>
          <p:spPr>
            <a:xfrm>
              <a:off x="764104" y="2012421"/>
              <a:ext cx="5355880" cy="788140"/>
            </a:xfrm>
            <a:custGeom>
              <a:avLst/>
              <a:gdLst>
                <a:gd name="connsiteX0" fmla="*/ 0 w 5355880"/>
                <a:gd name="connsiteY0" fmla="*/ 78814 h 788140"/>
                <a:gd name="connsiteX1" fmla="*/ 78814 w 5355880"/>
                <a:gd name="connsiteY1" fmla="*/ 0 h 788140"/>
                <a:gd name="connsiteX2" fmla="*/ 5277066 w 5355880"/>
                <a:gd name="connsiteY2" fmla="*/ 0 h 788140"/>
                <a:gd name="connsiteX3" fmla="*/ 5355880 w 5355880"/>
                <a:gd name="connsiteY3" fmla="*/ 78814 h 788140"/>
                <a:gd name="connsiteX4" fmla="*/ 5355880 w 5355880"/>
                <a:gd name="connsiteY4" fmla="*/ 709326 h 788140"/>
                <a:gd name="connsiteX5" fmla="*/ 5277066 w 5355880"/>
                <a:gd name="connsiteY5" fmla="*/ 788140 h 788140"/>
                <a:gd name="connsiteX6" fmla="*/ 78814 w 5355880"/>
                <a:gd name="connsiteY6" fmla="*/ 788140 h 788140"/>
                <a:gd name="connsiteX7" fmla="*/ 0 w 5355880"/>
                <a:gd name="connsiteY7" fmla="*/ 709326 h 788140"/>
                <a:gd name="connsiteX8" fmla="*/ 0 w 5355880"/>
                <a:gd name="connsiteY8" fmla="*/ 78814 h 78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5880" h="788140">
                  <a:moveTo>
                    <a:pt x="0" y="78814"/>
                  </a:moveTo>
                  <a:cubicBezTo>
                    <a:pt x="0" y="35286"/>
                    <a:pt x="35286" y="0"/>
                    <a:pt x="78814" y="0"/>
                  </a:cubicBezTo>
                  <a:lnTo>
                    <a:pt x="5277066" y="0"/>
                  </a:lnTo>
                  <a:cubicBezTo>
                    <a:pt x="5320594" y="0"/>
                    <a:pt x="5355880" y="35286"/>
                    <a:pt x="5355880" y="78814"/>
                  </a:cubicBezTo>
                  <a:lnTo>
                    <a:pt x="5355880" y="709326"/>
                  </a:lnTo>
                  <a:cubicBezTo>
                    <a:pt x="5355880" y="752854"/>
                    <a:pt x="5320594" y="788140"/>
                    <a:pt x="5277066" y="788140"/>
                  </a:cubicBezTo>
                  <a:lnTo>
                    <a:pt x="78814" y="788140"/>
                  </a:lnTo>
                  <a:cubicBezTo>
                    <a:pt x="35286" y="788140"/>
                    <a:pt x="0" y="752854"/>
                    <a:pt x="0" y="709326"/>
                  </a:cubicBezTo>
                  <a:lnTo>
                    <a:pt x="0" y="78814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624" tIns="152624" rIns="1113471" bIns="152624" numCol="1" spcCol="1270" anchor="ctr" anchorCtr="0">
              <a:noAutofit/>
            </a:bodyPr>
            <a:lstStyle/>
            <a:p>
              <a:pPr marL="0" lvl="0" indent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400" kern="1200" dirty="0"/>
                <a:t>Create.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50BC02E-064E-4DDD-8BD4-6966ABFA8273}"/>
                </a:ext>
              </a:extLst>
            </p:cNvPr>
            <p:cNvSpPr/>
            <p:nvPr/>
          </p:nvSpPr>
          <p:spPr>
            <a:xfrm>
              <a:off x="1205965" y="2943860"/>
              <a:ext cx="5355880" cy="788140"/>
            </a:xfrm>
            <a:custGeom>
              <a:avLst/>
              <a:gdLst>
                <a:gd name="connsiteX0" fmla="*/ 0 w 5355880"/>
                <a:gd name="connsiteY0" fmla="*/ 78814 h 788140"/>
                <a:gd name="connsiteX1" fmla="*/ 78814 w 5355880"/>
                <a:gd name="connsiteY1" fmla="*/ 0 h 788140"/>
                <a:gd name="connsiteX2" fmla="*/ 5277066 w 5355880"/>
                <a:gd name="connsiteY2" fmla="*/ 0 h 788140"/>
                <a:gd name="connsiteX3" fmla="*/ 5355880 w 5355880"/>
                <a:gd name="connsiteY3" fmla="*/ 78814 h 788140"/>
                <a:gd name="connsiteX4" fmla="*/ 5355880 w 5355880"/>
                <a:gd name="connsiteY4" fmla="*/ 709326 h 788140"/>
                <a:gd name="connsiteX5" fmla="*/ 5277066 w 5355880"/>
                <a:gd name="connsiteY5" fmla="*/ 788140 h 788140"/>
                <a:gd name="connsiteX6" fmla="*/ 78814 w 5355880"/>
                <a:gd name="connsiteY6" fmla="*/ 788140 h 788140"/>
                <a:gd name="connsiteX7" fmla="*/ 0 w 5355880"/>
                <a:gd name="connsiteY7" fmla="*/ 709326 h 788140"/>
                <a:gd name="connsiteX8" fmla="*/ 0 w 5355880"/>
                <a:gd name="connsiteY8" fmla="*/ 78814 h 78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5880" h="788140">
                  <a:moveTo>
                    <a:pt x="0" y="78814"/>
                  </a:moveTo>
                  <a:cubicBezTo>
                    <a:pt x="0" y="35286"/>
                    <a:pt x="35286" y="0"/>
                    <a:pt x="78814" y="0"/>
                  </a:cubicBezTo>
                  <a:lnTo>
                    <a:pt x="5277066" y="0"/>
                  </a:lnTo>
                  <a:cubicBezTo>
                    <a:pt x="5320594" y="0"/>
                    <a:pt x="5355880" y="35286"/>
                    <a:pt x="5355880" y="78814"/>
                  </a:cubicBezTo>
                  <a:lnTo>
                    <a:pt x="5355880" y="709326"/>
                  </a:lnTo>
                  <a:cubicBezTo>
                    <a:pt x="5355880" y="752854"/>
                    <a:pt x="5320594" y="788140"/>
                    <a:pt x="5277066" y="788140"/>
                  </a:cubicBezTo>
                  <a:lnTo>
                    <a:pt x="78814" y="788140"/>
                  </a:lnTo>
                  <a:cubicBezTo>
                    <a:pt x="35286" y="788140"/>
                    <a:pt x="0" y="752854"/>
                    <a:pt x="0" y="709326"/>
                  </a:cubicBezTo>
                  <a:lnTo>
                    <a:pt x="0" y="78814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624" tIns="152624" rIns="1106776" bIns="152624" numCol="1" spcCol="1270" anchor="ctr" anchorCtr="0">
              <a:noAutofit/>
            </a:bodyPr>
            <a:lstStyle/>
            <a:p>
              <a:pPr marL="0" lvl="0" indent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400" kern="1200" dirty="0"/>
                <a:t>Test and Refine. 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DAF6ED4-2596-4301-A761-977E4E8A81F0}"/>
                </a:ext>
              </a:extLst>
            </p:cNvPr>
            <p:cNvSpPr/>
            <p:nvPr/>
          </p:nvSpPr>
          <p:spPr>
            <a:xfrm>
              <a:off x="1654519" y="3875299"/>
              <a:ext cx="5355880" cy="788140"/>
            </a:xfrm>
            <a:custGeom>
              <a:avLst/>
              <a:gdLst>
                <a:gd name="connsiteX0" fmla="*/ 0 w 5355880"/>
                <a:gd name="connsiteY0" fmla="*/ 78814 h 788140"/>
                <a:gd name="connsiteX1" fmla="*/ 78814 w 5355880"/>
                <a:gd name="connsiteY1" fmla="*/ 0 h 788140"/>
                <a:gd name="connsiteX2" fmla="*/ 5277066 w 5355880"/>
                <a:gd name="connsiteY2" fmla="*/ 0 h 788140"/>
                <a:gd name="connsiteX3" fmla="*/ 5355880 w 5355880"/>
                <a:gd name="connsiteY3" fmla="*/ 78814 h 788140"/>
                <a:gd name="connsiteX4" fmla="*/ 5355880 w 5355880"/>
                <a:gd name="connsiteY4" fmla="*/ 709326 h 788140"/>
                <a:gd name="connsiteX5" fmla="*/ 5277066 w 5355880"/>
                <a:gd name="connsiteY5" fmla="*/ 788140 h 788140"/>
                <a:gd name="connsiteX6" fmla="*/ 78814 w 5355880"/>
                <a:gd name="connsiteY6" fmla="*/ 788140 h 788140"/>
                <a:gd name="connsiteX7" fmla="*/ 0 w 5355880"/>
                <a:gd name="connsiteY7" fmla="*/ 709326 h 788140"/>
                <a:gd name="connsiteX8" fmla="*/ 0 w 5355880"/>
                <a:gd name="connsiteY8" fmla="*/ 78814 h 78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5880" h="788140">
                  <a:moveTo>
                    <a:pt x="0" y="78814"/>
                  </a:moveTo>
                  <a:cubicBezTo>
                    <a:pt x="0" y="35286"/>
                    <a:pt x="35286" y="0"/>
                    <a:pt x="78814" y="0"/>
                  </a:cubicBezTo>
                  <a:lnTo>
                    <a:pt x="5277066" y="0"/>
                  </a:lnTo>
                  <a:cubicBezTo>
                    <a:pt x="5320594" y="0"/>
                    <a:pt x="5355880" y="35286"/>
                    <a:pt x="5355880" y="78814"/>
                  </a:cubicBezTo>
                  <a:lnTo>
                    <a:pt x="5355880" y="709326"/>
                  </a:lnTo>
                  <a:cubicBezTo>
                    <a:pt x="5355880" y="752854"/>
                    <a:pt x="5320594" y="788140"/>
                    <a:pt x="5277066" y="788140"/>
                  </a:cubicBezTo>
                  <a:lnTo>
                    <a:pt x="78814" y="788140"/>
                  </a:lnTo>
                  <a:cubicBezTo>
                    <a:pt x="35286" y="788140"/>
                    <a:pt x="0" y="752854"/>
                    <a:pt x="0" y="709326"/>
                  </a:cubicBezTo>
                  <a:lnTo>
                    <a:pt x="0" y="78814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624" tIns="152624" rIns="1113471" bIns="152624" numCol="1" spcCol="1270" anchor="ctr" anchorCtr="0">
              <a:noAutofit/>
            </a:bodyPr>
            <a:lstStyle/>
            <a:p>
              <a:pPr marL="0" lvl="0" indent="0" algn="l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400" kern="1200" dirty="0"/>
                <a:t>Produce and Share. 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58A179A-2564-4582-BA4B-440C77F3BF9B}"/>
                </a:ext>
              </a:extLst>
            </p:cNvPr>
            <p:cNvSpPr/>
            <p:nvPr/>
          </p:nvSpPr>
          <p:spPr>
            <a:xfrm>
              <a:off x="5159138" y="1684626"/>
              <a:ext cx="512291" cy="512291"/>
            </a:xfrm>
            <a:custGeom>
              <a:avLst/>
              <a:gdLst>
                <a:gd name="connsiteX0" fmla="*/ 0 w 512291"/>
                <a:gd name="connsiteY0" fmla="*/ 281760 h 512291"/>
                <a:gd name="connsiteX1" fmla="*/ 115265 w 512291"/>
                <a:gd name="connsiteY1" fmla="*/ 281760 h 512291"/>
                <a:gd name="connsiteX2" fmla="*/ 115265 w 512291"/>
                <a:gd name="connsiteY2" fmla="*/ 0 h 512291"/>
                <a:gd name="connsiteX3" fmla="*/ 397026 w 512291"/>
                <a:gd name="connsiteY3" fmla="*/ 0 h 512291"/>
                <a:gd name="connsiteX4" fmla="*/ 397026 w 512291"/>
                <a:gd name="connsiteY4" fmla="*/ 281760 h 512291"/>
                <a:gd name="connsiteX5" fmla="*/ 512291 w 512291"/>
                <a:gd name="connsiteY5" fmla="*/ 281760 h 512291"/>
                <a:gd name="connsiteX6" fmla="*/ 256146 w 512291"/>
                <a:gd name="connsiteY6" fmla="*/ 512291 h 512291"/>
                <a:gd name="connsiteX7" fmla="*/ 0 w 512291"/>
                <a:gd name="connsiteY7" fmla="*/ 281760 h 51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2291" h="512291">
                  <a:moveTo>
                    <a:pt x="0" y="281760"/>
                  </a:moveTo>
                  <a:lnTo>
                    <a:pt x="115265" y="281760"/>
                  </a:lnTo>
                  <a:lnTo>
                    <a:pt x="115265" y="0"/>
                  </a:lnTo>
                  <a:lnTo>
                    <a:pt x="397026" y="0"/>
                  </a:lnTo>
                  <a:lnTo>
                    <a:pt x="397026" y="281760"/>
                  </a:lnTo>
                  <a:lnTo>
                    <a:pt x="512291" y="281760"/>
                  </a:lnTo>
                  <a:lnTo>
                    <a:pt x="256146" y="512291"/>
                  </a:lnTo>
                  <a:lnTo>
                    <a:pt x="0" y="281760"/>
                  </a:lnTo>
                  <a:close/>
                </a:path>
              </a:pathLst>
            </a:custGeom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475" tIns="29210" rIns="144475" bIns="15600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300" kern="12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12EC250-41AC-4E65-B7D7-A1C5621E83DC}"/>
                </a:ext>
              </a:extLst>
            </p:cNvPr>
            <p:cNvSpPr/>
            <p:nvPr/>
          </p:nvSpPr>
          <p:spPr>
            <a:xfrm>
              <a:off x="5607693" y="2616065"/>
              <a:ext cx="512291" cy="512291"/>
            </a:xfrm>
            <a:custGeom>
              <a:avLst/>
              <a:gdLst>
                <a:gd name="connsiteX0" fmla="*/ 0 w 512291"/>
                <a:gd name="connsiteY0" fmla="*/ 281760 h 512291"/>
                <a:gd name="connsiteX1" fmla="*/ 115265 w 512291"/>
                <a:gd name="connsiteY1" fmla="*/ 281760 h 512291"/>
                <a:gd name="connsiteX2" fmla="*/ 115265 w 512291"/>
                <a:gd name="connsiteY2" fmla="*/ 0 h 512291"/>
                <a:gd name="connsiteX3" fmla="*/ 397026 w 512291"/>
                <a:gd name="connsiteY3" fmla="*/ 0 h 512291"/>
                <a:gd name="connsiteX4" fmla="*/ 397026 w 512291"/>
                <a:gd name="connsiteY4" fmla="*/ 281760 h 512291"/>
                <a:gd name="connsiteX5" fmla="*/ 512291 w 512291"/>
                <a:gd name="connsiteY5" fmla="*/ 281760 h 512291"/>
                <a:gd name="connsiteX6" fmla="*/ 256146 w 512291"/>
                <a:gd name="connsiteY6" fmla="*/ 512291 h 512291"/>
                <a:gd name="connsiteX7" fmla="*/ 0 w 512291"/>
                <a:gd name="connsiteY7" fmla="*/ 281760 h 51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2291" h="512291">
                  <a:moveTo>
                    <a:pt x="0" y="281760"/>
                  </a:moveTo>
                  <a:lnTo>
                    <a:pt x="115265" y="281760"/>
                  </a:lnTo>
                  <a:lnTo>
                    <a:pt x="115265" y="0"/>
                  </a:lnTo>
                  <a:lnTo>
                    <a:pt x="397026" y="0"/>
                  </a:lnTo>
                  <a:lnTo>
                    <a:pt x="397026" y="281760"/>
                  </a:lnTo>
                  <a:lnTo>
                    <a:pt x="512291" y="281760"/>
                  </a:lnTo>
                  <a:lnTo>
                    <a:pt x="256146" y="512291"/>
                  </a:lnTo>
                  <a:lnTo>
                    <a:pt x="0" y="281760"/>
                  </a:lnTo>
                  <a:close/>
                </a:path>
              </a:pathLst>
            </a:custGeom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475" tIns="29210" rIns="144475" bIns="15600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300" kern="12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4FB1644-8F49-47DC-BCE7-C16DD783FD2B}"/>
                </a:ext>
              </a:extLst>
            </p:cNvPr>
            <p:cNvSpPr/>
            <p:nvPr/>
          </p:nvSpPr>
          <p:spPr>
            <a:xfrm>
              <a:off x="6049553" y="3547504"/>
              <a:ext cx="512291" cy="512291"/>
            </a:xfrm>
            <a:custGeom>
              <a:avLst/>
              <a:gdLst>
                <a:gd name="connsiteX0" fmla="*/ 0 w 512291"/>
                <a:gd name="connsiteY0" fmla="*/ 281760 h 512291"/>
                <a:gd name="connsiteX1" fmla="*/ 115265 w 512291"/>
                <a:gd name="connsiteY1" fmla="*/ 281760 h 512291"/>
                <a:gd name="connsiteX2" fmla="*/ 115265 w 512291"/>
                <a:gd name="connsiteY2" fmla="*/ 0 h 512291"/>
                <a:gd name="connsiteX3" fmla="*/ 397026 w 512291"/>
                <a:gd name="connsiteY3" fmla="*/ 0 h 512291"/>
                <a:gd name="connsiteX4" fmla="*/ 397026 w 512291"/>
                <a:gd name="connsiteY4" fmla="*/ 281760 h 512291"/>
                <a:gd name="connsiteX5" fmla="*/ 512291 w 512291"/>
                <a:gd name="connsiteY5" fmla="*/ 281760 h 512291"/>
                <a:gd name="connsiteX6" fmla="*/ 256146 w 512291"/>
                <a:gd name="connsiteY6" fmla="*/ 512291 h 512291"/>
                <a:gd name="connsiteX7" fmla="*/ 0 w 512291"/>
                <a:gd name="connsiteY7" fmla="*/ 281760 h 51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2291" h="512291">
                  <a:moveTo>
                    <a:pt x="0" y="281760"/>
                  </a:moveTo>
                  <a:lnTo>
                    <a:pt x="115265" y="281760"/>
                  </a:lnTo>
                  <a:lnTo>
                    <a:pt x="115265" y="0"/>
                  </a:lnTo>
                  <a:lnTo>
                    <a:pt x="397026" y="0"/>
                  </a:lnTo>
                  <a:lnTo>
                    <a:pt x="397026" y="281760"/>
                  </a:lnTo>
                  <a:lnTo>
                    <a:pt x="512291" y="281760"/>
                  </a:lnTo>
                  <a:lnTo>
                    <a:pt x="256146" y="512291"/>
                  </a:lnTo>
                  <a:lnTo>
                    <a:pt x="0" y="281760"/>
                  </a:lnTo>
                  <a:close/>
                </a:path>
              </a:pathLst>
            </a:custGeom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475" tIns="29210" rIns="144475" bIns="15600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3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062389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A51D5-EB1B-4465-981B-36FDF4AE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28" y="202851"/>
            <a:ext cx="8876092" cy="857250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1. Create Your Account on Sim Venture Validate</a:t>
            </a:r>
            <a:endParaRPr lang="en-GB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 descr="This is a screenshot of step 1 of 3 of creating your account on the sim venture validate website. You are asked to give your first name, surname, email address and password. ">
            <a:extLst>
              <a:ext uri="{FF2B5EF4-FFF2-40B4-BE49-F238E27FC236}">
                <a16:creationId xmlns:a16="http://schemas.microsoft.com/office/drawing/2014/main" id="{B896A2AE-1B8B-4974-8C3D-BE53C4260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96" y="1060101"/>
            <a:ext cx="7291448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14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A51D5-EB1B-4465-981B-36FDF4AE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28" y="202851"/>
            <a:ext cx="8876092" cy="857250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2. Name Your First Project</a:t>
            </a:r>
            <a:endParaRPr lang="en-GB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Content Placeholder 6" descr="This is a screenshot of step 2 of 3 of creating your validate account. You are asked to name your first project. ">
            <a:extLst>
              <a:ext uri="{FF2B5EF4-FFF2-40B4-BE49-F238E27FC236}">
                <a16:creationId xmlns:a16="http://schemas.microsoft.com/office/drawing/2014/main" id="{7038BAB8-C5A4-406C-86FD-3AB0A19AD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1430" y="1200150"/>
            <a:ext cx="7481139" cy="3394075"/>
          </a:xfrm>
        </p:spPr>
      </p:pic>
    </p:spTree>
    <p:extLst>
      <p:ext uri="{BB962C8B-B14F-4D97-AF65-F5344CB8AC3E}">
        <p14:creationId xmlns:p14="http://schemas.microsoft.com/office/powerpoint/2010/main" val="544782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A51D5-EB1B-4465-981B-36FDF4AE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28" y="202851"/>
            <a:ext cx="8876092" cy="857250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3. Generate a Business Idea</a:t>
            </a:r>
            <a:endParaRPr lang="en-GB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Content Placeholder 5" descr="This is a screenshot of step 3 of 3 of creating your validate account. You are asked to answer &quot;yes, I have one&quot; or &quot;no, help me create one&quot; to whether you have a business idea. ">
            <a:extLst>
              <a:ext uri="{FF2B5EF4-FFF2-40B4-BE49-F238E27FC236}">
                <a16:creationId xmlns:a16="http://schemas.microsoft.com/office/drawing/2014/main" id="{E41C31EE-A1C5-4BED-97EB-7EC3FC300D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51" r="1453"/>
          <a:stretch/>
        </p:blipFill>
        <p:spPr>
          <a:xfrm>
            <a:off x="687215" y="1060101"/>
            <a:ext cx="7656685" cy="32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01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832" y="1162050"/>
            <a:ext cx="9266308" cy="42188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3" action="ppaction://hlinksldjump"/>
              </a:rPr>
              <a:t>Sources of Business Ideas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4" action="ppaction://hlinksldjump"/>
              </a:rPr>
              <a:t>Questions for Evaluating an Idea 1 of 2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5" action="ppaction://hlinksldjump"/>
              </a:rPr>
              <a:t>Questions for Evaluating an Idea 2 of 2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6" action="ppaction://hlinksldjump"/>
              </a:rPr>
              <a:t>What is a Business Idea?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7" action="ppaction://hlinksldjump"/>
              </a:rPr>
              <a:t>What is a Business Opportunity?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  <a:hlinkClick r:id="rId6" action="ppaction://hlinksldjump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8" action="ppaction://hlinksldjump"/>
              </a:rPr>
              <a:t>Video Explainer – Ideas vs Opportunities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9" action="ppaction://hlinksldjump"/>
              </a:rPr>
              <a:t>Common Pitfalls to Idea Generation</a:t>
            </a: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22A11-5A29-4690-9B07-9CF64752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31230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 of Contents</a:t>
            </a:r>
            <a:r>
              <a:rPr lang="en-GB" sz="3200" b="1" baseline="0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 of 4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885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Six Steps to Generate Business Ideas 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D99E2-4F78-4B38-BE92-BFA5CF73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984115"/>
            <a:ext cx="6406738" cy="42703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b="1" dirty="0">
              <a:solidFill>
                <a:prstClr val="black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1B5986-6DE7-49EC-AA2A-7AD502BD137F}"/>
              </a:ext>
            </a:extLst>
          </p:cNvPr>
          <p:cNvSpPr txBox="1">
            <a:spLocks/>
          </p:cNvSpPr>
          <p:nvPr/>
        </p:nvSpPr>
        <p:spPr>
          <a:xfrm>
            <a:off x="664568" y="984115"/>
            <a:ext cx="802223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EC67DF5-552E-42D8-B724-33BFC767EE33}"/>
              </a:ext>
            </a:extLst>
          </p:cNvPr>
          <p:cNvGrpSpPr/>
          <p:nvPr/>
        </p:nvGrpSpPr>
        <p:grpSpPr>
          <a:xfrm>
            <a:off x="315550" y="1081889"/>
            <a:ext cx="7489047" cy="3579856"/>
            <a:chOff x="315550" y="1081889"/>
            <a:chExt cx="7489047" cy="357985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C5AAF61-6AEF-43E3-A2DB-AA56E131A4D6}"/>
                </a:ext>
              </a:extLst>
            </p:cNvPr>
            <p:cNvSpPr/>
            <p:nvPr/>
          </p:nvSpPr>
          <p:spPr>
            <a:xfrm rot="21600000">
              <a:off x="315550" y="1081889"/>
              <a:ext cx="7489047" cy="638958"/>
            </a:xfrm>
            <a:custGeom>
              <a:avLst/>
              <a:gdLst>
                <a:gd name="connsiteX0" fmla="*/ 0 w 7489047"/>
                <a:gd name="connsiteY0" fmla="*/ 223782 h 638956"/>
                <a:gd name="connsiteX1" fmla="*/ 3664654 w 7489047"/>
                <a:gd name="connsiteY1" fmla="*/ 223782 h 638956"/>
                <a:gd name="connsiteX2" fmla="*/ 3664654 w 7489047"/>
                <a:gd name="connsiteY2" fmla="*/ 159739 h 638956"/>
                <a:gd name="connsiteX3" fmla="*/ 3584785 w 7489047"/>
                <a:gd name="connsiteY3" fmla="*/ 159739 h 638956"/>
                <a:gd name="connsiteX4" fmla="*/ 3744524 w 7489047"/>
                <a:gd name="connsiteY4" fmla="*/ 0 h 638956"/>
                <a:gd name="connsiteX5" fmla="*/ 3904263 w 7489047"/>
                <a:gd name="connsiteY5" fmla="*/ 159739 h 638956"/>
                <a:gd name="connsiteX6" fmla="*/ 3824393 w 7489047"/>
                <a:gd name="connsiteY6" fmla="*/ 159739 h 638956"/>
                <a:gd name="connsiteX7" fmla="*/ 3824393 w 7489047"/>
                <a:gd name="connsiteY7" fmla="*/ 223782 h 638956"/>
                <a:gd name="connsiteX8" fmla="*/ 7489047 w 7489047"/>
                <a:gd name="connsiteY8" fmla="*/ 223782 h 638956"/>
                <a:gd name="connsiteX9" fmla="*/ 7489047 w 7489047"/>
                <a:gd name="connsiteY9" fmla="*/ 638956 h 638956"/>
                <a:gd name="connsiteX10" fmla="*/ 0 w 7489047"/>
                <a:gd name="connsiteY10" fmla="*/ 638956 h 638956"/>
                <a:gd name="connsiteX11" fmla="*/ 0 w 7489047"/>
                <a:gd name="connsiteY11" fmla="*/ 223782 h 63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89047" h="638956">
                  <a:moveTo>
                    <a:pt x="7489047" y="415174"/>
                  </a:moveTo>
                  <a:lnTo>
                    <a:pt x="3824393" y="415174"/>
                  </a:lnTo>
                  <a:lnTo>
                    <a:pt x="3824393" y="479217"/>
                  </a:lnTo>
                  <a:lnTo>
                    <a:pt x="3904262" y="479217"/>
                  </a:lnTo>
                  <a:lnTo>
                    <a:pt x="3744523" y="638955"/>
                  </a:lnTo>
                  <a:lnTo>
                    <a:pt x="3584784" y="479217"/>
                  </a:lnTo>
                  <a:lnTo>
                    <a:pt x="3664654" y="479217"/>
                  </a:lnTo>
                  <a:lnTo>
                    <a:pt x="3664654" y="415174"/>
                  </a:lnTo>
                  <a:lnTo>
                    <a:pt x="0" y="415174"/>
                  </a:lnTo>
                  <a:lnTo>
                    <a:pt x="0" y="1"/>
                  </a:lnTo>
                  <a:lnTo>
                    <a:pt x="7489047" y="1"/>
                  </a:lnTo>
                  <a:lnTo>
                    <a:pt x="7489047" y="415174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39" tIns="142241" rIns="142240" bIns="36602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Pick 6 images that inspire you.</a:t>
              </a:r>
              <a:endParaRPr lang="en-GB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C36823-B9A0-4A23-B4B6-80F9D1D28E23}"/>
                </a:ext>
              </a:extLst>
            </p:cNvPr>
            <p:cNvSpPr/>
            <p:nvPr/>
          </p:nvSpPr>
          <p:spPr>
            <a:xfrm rot="21600000">
              <a:off x="315550" y="1715400"/>
              <a:ext cx="7489047" cy="638958"/>
            </a:xfrm>
            <a:custGeom>
              <a:avLst/>
              <a:gdLst>
                <a:gd name="connsiteX0" fmla="*/ 0 w 7489047"/>
                <a:gd name="connsiteY0" fmla="*/ 223782 h 638956"/>
                <a:gd name="connsiteX1" fmla="*/ 3664654 w 7489047"/>
                <a:gd name="connsiteY1" fmla="*/ 223782 h 638956"/>
                <a:gd name="connsiteX2" fmla="*/ 3664654 w 7489047"/>
                <a:gd name="connsiteY2" fmla="*/ 159739 h 638956"/>
                <a:gd name="connsiteX3" fmla="*/ 3584785 w 7489047"/>
                <a:gd name="connsiteY3" fmla="*/ 159739 h 638956"/>
                <a:gd name="connsiteX4" fmla="*/ 3744524 w 7489047"/>
                <a:gd name="connsiteY4" fmla="*/ 0 h 638956"/>
                <a:gd name="connsiteX5" fmla="*/ 3904263 w 7489047"/>
                <a:gd name="connsiteY5" fmla="*/ 159739 h 638956"/>
                <a:gd name="connsiteX6" fmla="*/ 3824393 w 7489047"/>
                <a:gd name="connsiteY6" fmla="*/ 159739 h 638956"/>
                <a:gd name="connsiteX7" fmla="*/ 3824393 w 7489047"/>
                <a:gd name="connsiteY7" fmla="*/ 223782 h 638956"/>
                <a:gd name="connsiteX8" fmla="*/ 7489047 w 7489047"/>
                <a:gd name="connsiteY8" fmla="*/ 223782 h 638956"/>
                <a:gd name="connsiteX9" fmla="*/ 7489047 w 7489047"/>
                <a:gd name="connsiteY9" fmla="*/ 638956 h 638956"/>
                <a:gd name="connsiteX10" fmla="*/ 0 w 7489047"/>
                <a:gd name="connsiteY10" fmla="*/ 638956 h 638956"/>
                <a:gd name="connsiteX11" fmla="*/ 0 w 7489047"/>
                <a:gd name="connsiteY11" fmla="*/ 223782 h 63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89047" h="638956">
                  <a:moveTo>
                    <a:pt x="7489047" y="415174"/>
                  </a:moveTo>
                  <a:lnTo>
                    <a:pt x="3824393" y="415174"/>
                  </a:lnTo>
                  <a:lnTo>
                    <a:pt x="3824393" y="479217"/>
                  </a:lnTo>
                  <a:lnTo>
                    <a:pt x="3904262" y="479217"/>
                  </a:lnTo>
                  <a:lnTo>
                    <a:pt x="3744523" y="638955"/>
                  </a:lnTo>
                  <a:lnTo>
                    <a:pt x="3584784" y="479217"/>
                  </a:lnTo>
                  <a:lnTo>
                    <a:pt x="3664654" y="479217"/>
                  </a:lnTo>
                  <a:lnTo>
                    <a:pt x="3664654" y="415174"/>
                  </a:lnTo>
                  <a:lnTo>
                    <a:pt x="0" y="415174"/>
                  </a:lnTo>
                  <a:lnTo>
                    <a:pt x="0" y="1"/>
                  </a:lnTo>
                  <a:lnTo>
                    <a:pt x="7489047" y="1"/>
                  </a:lnTo>
                  <a:lnTo>
                    <a:pt x="7489047" y="415174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42241" rIns="142240" bIns="36602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Use the 6 images to come up with 6 problems.</a:t>
              </a:r>
              <a:endParaRPr lang="en-GB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6410F95-4357-4A4D-B0AF-46ED5E2E2739}"/>
                </a:ext>
              </a:extLst>
            </p:cNvPr>
            <p:cNvSpPr/>
            <p:nvPr/>
          </p:nvSpPr>
          <p:spPr>
            <a:xfrm rot="21600000">
              <a:off x="315550" y="2348124"/>
              <a:ext cx="7489047" cy="638958"/>
            </a:xfrm>
            <a:custGeom>
              <a:avLst/>
              <a:gdLst>
                <a:gd name="connsiteX0" fmla="*/ 0 w 7489047"/>
                <a:gd name="connsiteY0" fmla="*/ 223782 h 638956"/>
                <a:gd name="connsiteX1" fmla="*/ 3664654 w 7489047"/>
                <a:gd name="connsiteY1" fmla="*/ 223782 h 638956"/>
                <a:gd name="connsiteX2" fmla="*/ 3664654 w 7489047"/>
                <a:gd name="connsiteY2" fmla="*/ 159739 h 638956"/>
                <a:gd name="connsiteX3" fmla="*/ 3584785 w 7489047"/>
                <a:gd name="connsiteY3" fmla="*/ 159739 h 638956"/>
                <a:gd name="connsiteX4" fmla="*/ 3744524 w 7489047"/>
                <a:gd name="connsiteY4" fmla="*/ 0 h 638956"/>
                <a:gd name="connsiteX5" fmla="*/ 3904263 w 7489047"/>
                <a:gd name="connsiteY5" fmla="*/ 159739 h 638956"/>
                <a:gd name="connsiteX6" fmla="*/ 3824393 w 7489047"/>
                <a:gd name="connsiteY6" fmla="*/ 159739 h 638956"/>
                <a:gd name="connsiteX7" fmla="*/ 3824393 w 7489047"/>
                <a:gd name="connsiteY7" fmla="*/ 223782 h 638956"/>
                <a:gd name="connsiteX8" fmla="*/ 7489047 w 7489047"/>
                <a:gd name="connsiteY8" fmla="*/ 223782 h 638956"/>
                <a:gd name="connsiteX9" fmla="*/ 7489047 w 7489047"/>
                <a:gd name="connsiteY9" fmla="*/ 638956 h 638956"/>
                <a:gd name="connsiteX10" fmla="*/ 0 w 7489047"/>
                <a:gd name="connsiteY10" fmla="*/ 638956 h 638956"/>
                <a:gd name="connsiteX11" fmla="*/ 0 w 7489047"/>
                <a:gd name="connsiteY11" fmla="*/ 223782 h 63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89047" h="638956">
                  <a:moveTo>
                    <a:pt x="7489047" y="415174"/>
                  </a:moveTo>
                  <a:lnTo>
                    <a:pt x="3824393" y="415174"/>
                  </a:lnTo>
                  <a:lnTo>
                    <a:pt x="3824393" y="479217"/>
                  </a:lnTo>
                  <a:lnTo>
                    <a:pt x="3904262" y="479217"/>
                  </a:lnTo>
                  <a:lnTo>
                    <a:pt x="3744523" y="638955"/>
                  </a:lnTo>
                  <a:lnTo>
                    <a:pt x="3584784" y="479217"/>
                  </a:lnTo>
                  <a:lnTo>
                    <a:pt x="3664654" y="479217"/>
                  </a:lnTo>
                  <a:lnTo>
                    <a:pt x="3664654" y="415174"/>
                  </a:lnTo>
                  <a:lnTo>
                    <a:pt x="0" y="415174"/>
                  </a:lnTo>
                  <a:lnTo>
                    <a:pt x="0" y="1"/>
                  </a:lnTo>
                  <a:lnTo>
                    <a:pt x="7489047" y="1"/>
                  </a:lnTo>
                  <a:lnTo>
                    <a:pt x="7489047" y="415174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39" tIns="142241" rIns="142240" bIns="366023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Come up with 6 business ideas to solve these problems.</a:t>
              </a:r>
              <a:endParaRPr lang="en-GB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1D90F58-2BBB-48F8-9264-B86A41FBA2E5}"/>
                </a:ext>
              </a:extLst>
            </p:cNvPr>
            <p:cNvSpPr/>
            <p:nvPr/>
          </p:nvSpPr>
          <p:spPr>
            <a:xfrm rot="21600000">
              <a:off x="315550" y="2980849"/>
              <a:ext cx="7489047" cy="638957"/>
            </a:xfrm>
            <a:custGeom>
              <a:avLst/>
              <a:gdLst>
                <a:gd name="connsiteX0" fmla="*/ 0 w 7489047"/>
                <a:gd name="connsiteY0" fmla="*/ 223782 h 638956"/>
                <a:gd name="connsiteX1" fmla="*/ 3664654 w 7489047"/>
                <a:gd name="connsiteY1" fmla="*/ 223782 h 638956"/>
                <a:gd name="connsiteX2" fmla="*/ 3664654 w 7489047"/>
                <a:gd name="connsiteY2" fmla="*/ 159739 h 638956"/>
                <a:gd name="connsiteX3" fmla="*/ 3584785 w 7489047"/>
                <a:gd name="connsiteY3" fmla="*/ 159739 h 638956"/>
                <a:gd name="connsiteX4" fmla="*/ 3744524 w 7489047"/>
                <a:gd name="connsiteY4" fmla="*/ 0 h 638956"/>
                <a:gd name="connsiteX5" fmla="*/ 3904263 w 7489047"/>
                <a:gd name="connsiteY5" fmla="*/ 159739 h 638956"/>
                <a:gd name="connsiteX6" fmla="*/ 3824393 w 7489047"/>
                <a:gd name="connsiteY6" fmla="*/ 159739 h 638956"/>
                <a:gd name="connsiteX7" fmla="*/ 3824393 w 7489047"/>
                <a:gd name="connsiteY7" fmla="*/ 223782 h 638956"/>
                <a:gd name="connsiteX8" fmla="*/ 7489047 w 7489047"/>
                <a:gd name="connsiteY8" fmla="*/ 223782 h 638956"/>
                <a:gd name="connsiteX9" fmla="*/ 7489047 w 7489047"/>
                <a:gd name="connsiteY9" fmla="*/ 638956 h 638956"/>
                <a:gd name="connsiteX10" fmla="*/ 0 w 7489047"/>
                <a:gd name="connsiteY10" fmla="*/ 638956 h 638956"/>
                <a:gd name="connsiteX11" fmla="*/ 0 w 7489047"/>
                <a:gd name="connsiteY11" fmla="*/ 223782 h 63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89047" h="638956">
                  <a:moveTo>
                    <a:pt x="7489047" y="415174"/>
                  </a:moveTo>
                  <a:lnTo>
                    <a:pt x="3824393" y="415174"/>
                  </a:lnTo>
                  <a:lnTo>
                    <a:pt x="3824393" y="479217"/>
                  </a:lnTo>
                  <a:lnTo>
                    <a:pt x="3904262" y="479217"/>
                  </a:lnTo>
                  <a:lnTo>
                    <a:pt x="3744523" y="638955"/>
                  </a:lnTo>
                  <a:lnTo>
                    <a:pt x="3584784" y="479217"/>
                  </a:lnTo>
                  <a:lnTo>
                    <a:pt x="3664654" y="479217"/>
                  </a:lnTo>
                  <a:lnTo>
                    <a:pt x="3664654" y="415174"/>
                  </a:lnTo>
                  <a:lnTo>
                    <a:pt x="0" y="415174"/>
                  </a:lnTo>
                  <a:lnTo>
                    <a:pt x="0" y="1"/>
                  </a:lnTo>
                  <a:lnTo>
                    <a:pt x="7489047" y="1"/>
                  </a:lnTo>
                  <a:lnTo>
                    <a:pt x="7489047" y="415174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39" tIns="142241" rIns="142240" bIns="36602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F</a:t>
              </a: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rom these 6 ideas, select your top 3.</a:t>
              </a:r>
              <a:endParaRPr lang="en-GB" sz="20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716942C-62FD-4EFE-8B8F-0D325A0AF85F}"/>
                </a:ext>
              </a:extLst>
            </p:cNvPr>
            <p:cNvSpPr/>
            <p:nvPr/>
          </p:nvSpPr>
          <p:spPr>
            <a:xfrm rot="21600000">
              <a:off x="315550" y="3613573"/>
              <a:ext cx="7489047" cy="638957"/>
            </a:xfrm>
            <a:custGeom>
              <a:avLst/>
              <a:gdLst>
                <a:gd name="connsiteX0" fmla="*/ 0 w 7489047"/>
                <a:gd name="connsiteY0" fmla="*/ 223782 h 638956"/>
                <a:gd name="connsiteX1" fmla="*/ 3664654 w 7489047"/>
                <a:gd name="connsiteY1" fmla="*/ 223782 h 638956"/>
                <a:gd name="connsiteX2" fmla="*/ 3664654 w 7489047"/>
                <a:gd name="connsiteY2" fmla="*/ 159739 h 638956"/>
                <a:gd name="connsiteX3" fmla="*/ 3584785 w 7489047"/>
                <a:gd name="connsiteY3" fmla="*/ 159739 h 638956"/>
                <a:gd name="connsiteX4" fmla="*/ 3744524 w 7489047"/>
                <a:gd name="connsiteY4" fmla="*/ 0 h 638956"/>
                <a:gd name="connsiteX5" fmla="*/ 3904263 w 7489047"/>
                <a:gd name="connsiteY5" fmla="*/ 159739 h 638956"/>
                <a:gd name="connsiteX6" fmla="*/ 3824393 w 7489047"/>
                <a:gd name="connsiteY6" fmla="*/ 159739 h 638956"/>
                <a:gd name="connsiteX7" fmla="*/ 3824393 w 7489047"/>
                <a:gd name="connsiteY7" fmla="*/ 223782 h 638956"/>
                <a:gd name="connsiteX8" fmla="*/ 7489047 w 7489047"/>
                <a:gd name="connsiteY8" fmla="*/ 223782 h 638956"/>
                <a:gd name="connsiteX9" fmla="*/ 7489047 w 7489047"/>
                <a:gd name="connsiteY9" fmla="*/ 638956 h 638956"/>
                <a:gd name="connsiteX10" fmla="*/ 0 w 7489047"/>
                <a:gd name="connsiteY10" fmla="*/ 638956 h 638956"/>
                <a:gd name="connsiteX11" fmla="*/ 0 w 7489047"/>
                <a:gd name="connsiteY11" fmla="*/ 223782 h 63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89047" h="638956">
                  <a:moveTo>
                    <a:pt x="7489047" y="415174"/>
                  </a:moveTo>
                  <a:lnTo>
                    <a:pt x="3824393" y="415174"/>
                  </a:lnTo>
                  <a:lnTo>
                    <a:pt x="3824393" y="479217"/>
                  </a:lnTo>
                  <a:lnTo>
                    <a:pt x="3904262" y="479217"/>
                  </a:lnTo>
                  <a:lnTo>
                    <a:pt x="3744523" y="638955"/>
                  </a:lnTo>
                  <a:lnTo>
                    <a:pt x="3584784" y="479217"/>
                  </a:lnTo>
                  <a:lnTo>
                    <a:pt x="3664654" y="479217"/>
                  </a:lnTo>
                  <a:lnTo>
                    <a:pt x="3664654" y="415174"/>
                  </a:lnTo>
                  <a:lnTo>
                    <a:pt x="0" y="415174"/>
                  </a:lnTo>
                  <a:lnTo>
                    <a:pt x="0" y="1"/>
                  </a:lnTo>
                  <a:lnTo>
                    <a:pt x="7489047" y="1"/>
                  </a:lnTo>
                  <a:lnTo>
                    <a:pt x="7489047" y="415174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42241" rIns="142240" bIns="36602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R</a:t>
              </a: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ate these 3 ideas against each other.</a:t>
              </a:r>
              <a:r>
                <a:rPr lang="en-GB" sz="20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012CBCF-5C55-412E-8A6C-D72DE1D04461}"/>
                </a:ext>
              </a:extLst>
            </p:cNvPr>
            <p:cNvSpPr/>
            <p:nvPr/>
          </p:nvSpPr>
          <p:spPr>
            <a:xfrm>
              <a:off x="315550" y="4246299"/>
              <a:ext cx="7489047" cy="415446"/>
            </a:xfrm>
            <a:custGeom>
              <a:avLst/>
              <a:gdLst>
                <a:gd name="connsiteX0" fmla="*/ 0 w 7489047"/>
                <a:gd name="connsiteY0" fmla="*/ 0 h 415446"/>
                <a:gd name="connsiteX1" fmla="*/ 7489047 w 7489047"/>
                <a:gd name="connsiteY1" fmla="*/ 0 h 415446"/>
                <a:gd name="connsiteX2" fmla="*/ 7489047 w 7489047"/>
                <a:gd name="connsiteY2" fmla="*/ 415446 h 415446"/>
                <a:gd name="connsiteX3" fmla="*/ 0 w 7489047"/>
                <a:gd name="connsiteY3" fmla="*/ 415446 h 415446"/>
                <a:gd name="connsiteX4" fmla="*/ 0 w 7489047"/>
                <a:gd name="connsiteY4" fmla="*/ 0 h 41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9047" h="415446">
                  <a:moveTo>
                    <a:pt x="0" y="0"/>
                  </a:moveTo>
                  <a:lnTo>
                    <a:pt x="7489047" y="0"/>
                  </a:lnTo>
                  <a:lnTo>
                    <a:pt x="7489047" y="415446"/>
                  </a:lnTo>
                  <a:lnTo>
                    <a:pt x="0" y="4154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S</a:t>
              </a:r>
              <a:r>
                <a:rPr lang="en-GB" sz="20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elect the idea that you want to take forward.</a:t>
              </a:r>
              <a:r>
                <a:rPr lang="en-GB" sz="20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5817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833" y="1051611"/>
            <a:ext cx="4662409" cy="35840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Businesses often emerge as solutions to problems in the market. 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200" dirty="0">
                <a:solidFill>
                  <a:prstClr val="white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Business ideas can come from many sources, including existing businesses, networking &amp; hobbies. 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Verdana"/>
              <a:cs typeface="Segoe UI" panose="020B0502040204020203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200" dirty="0">
                <a:solidFill>
                  <a:prstClr val="white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A good idea is not necessarily a good opportunity.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Snip Single Corner 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7082" y="479909"/>
            <a:ext cx="3665494" cy="3665494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BC0F7-1291-4997-A098-C3649B01E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392464" y="479909"/>
            <a:ext cx="3665494" cy="3665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EA51D5-EB1B-4465-981B-36FDF4AE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3" y="231205"/>
            <a:ext cx="6446004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Key Takeaways </a:t>
            </a:r>
          </a:p>
        </p:txBody>
      </p:sp>
    </p:spTree>
    <p:extLst>
      <p:ext uri="{BB962C8B-B14F-4D97-AF65-F5344CB8AC3E}">
        <p14:creationId xmlns:p14="http://schemas.microsoft.com/office/powerpoint/2010/main" val="3413575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832" y="1162050"/>
            <a:ext cx="9266308" cy="47636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3" action="ppaction://hlinksldjump"/>
              </a:rPr>
              <a:t>Assignment Brief 1 of 3 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4" action="ppaction://hlinksldjump"/>
              </a:rPr>
              <a:t>Assignment Brief 2 of 3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5" action="ppaction://hlinksldjump"/>
              </a:rPr>
              <a:t>Assignment Brief 3 of 3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6" action="ppaction://hlinksldjump"/>
              </a:rPr>
              <a:t>Using </a:t>
            </a:r>
            <a:r>
              <a:rPr lang="en-US" sz="2200" dirty="0" err="1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6" action="ppaction://hlinksldjump"/>
              </a:rPr>
              <a:t>SimVenture</a:t>
            </a:r>
            <a:r>
              <a:rPr lang="en-US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6" action="ppaction://hlinksldjump"/>
              </a:rPr>
              <a:t> Validate</a:t>
            </a:r>
            <a:endParaRPr lang="en-US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7" action="ppaction://hlinksldjump"/>
              </a:rPr>
              <a:t>Business Model Canvas – Desirability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8" action="ppaction://hlinksldjump"/>
              </a:rPr>
              <a:t>Business Model Canvas – Feasibility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9" action="ppaction://hlinksldjump"/>
              </a:rPr>
              <a:t>Business Model Canvas – Viability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22A11-5A29-4690-9B07-9CF64752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31230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 of Contents</a:t>
            </a:r>
            <a:r>
              <a:rPr lang="en-GB" sz="3200" b="1" baseline="0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GB" sz="3200" b="1" baseline="0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4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0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832" y="1162050"/>
            <a:ext cx="9266308" cy="25937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3" action="ppaction://hlinksldjump"/>
              </a:rPr>
              <a:t>Sim Venture Validate Process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4" action="ppaction://hlinksldjump"/>
              </a:rPr>
              <a:t>Six Steps to Generate Business Ideas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5" action="ppaction://hlinksldjump"/>
              </a:rPr>
              <a:t>Key Takeaways</a:t>
            </a:r>
            <a:endParaRPr lang="en-GB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22A11-5A29-4690-9B07-9CF64752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31230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 of Contents</a:t>
            </a:r>
            <a:r>
              <a:rPr lang="en-GB" sz="3200" b="1" baseline="0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en-GB" sz="3200" b="1" baseline="0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of 4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493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833" y="1051611"/>
            <a:ext cx="4662409" cy="40918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 Understand  how to generate a business idea. 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 </a:t>
            </a:r>
            <a:r>
              <a:rPr lang="en-GB" sz="2200" dirty="0">
                <a:solidFill>
                  <a:prstClr val="white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Know how to evaluate a business idea. 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 Recognise how an opportunity differs from a</a:t>
            </a:r>
            <a:r>
              <a:rPr lang="en-GB" sz="2200" dirty="0">
                <a:solidFill>
                  <a:prstClr val="white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n idea. 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 Learn to navigate Sim Venture Validate.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Snip Single Corner 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7082" y="479909"/>
            <a:ext cx="3665494" cy="3665494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BC0F7-1291-4997-A098-C3649B01E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392464" y="479909"/>
            <a:ext cx="3665494" cy="3665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EA51D5-EB1B-4465-981B-36FDF4AE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3" y="231205"/>
            <a:ext cx="6446004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Learning Objectives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832" y="1247136"/>
            <a:ext cx="6074768" cy="40918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Let’s do a five-minute exercise.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By law, all houses must be painted green.</a:t>
            </a: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​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Think of new businesses to set up.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Be as creative as you like. 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Three ideas (min.) and six ideas (max.). </a:t>
            </a: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​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Rate ideas from strongest (1) to weakest (6).</a:t>
            </a: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​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Select your final top idea.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Idea Generation Exercise 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8D1FD-E342-46CD-BF4F-FED5DA629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980" y="1547113"/>
            <a:ext cx="2172811" cy="204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1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832" y="1247136"/>
            <a:ext cx="6074768" cy="40918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Some common examples include:</a:t>
            </a: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​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green paint. ​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rollers, brushes and ladders.​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Some less common examples: ​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window fittings, blinds and doorframes.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roof slates, and floodlights. </a:t>
            </a:r>
          </a:p>
          <a:p>
            <a:pPr marL="800100" lvl="1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gravel, chippings or decking. 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Exercise Reflection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8D1FD-E342-46CD-BF4F-FED5DA629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980" y="1547113"/>
            <a:ext cx="2172811" cy="204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33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832" y="1247136"/>
            <a:ext cx="6074768" cy="40918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Direct search.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Technological innovation.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Exploratory customer studies.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Facilitating lead user analysis.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Creative methods.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National policy.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Alliances / acquisitions / licenses.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Methods for Generating Business Ideas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9347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2"/>
  <p:tag name="ARTICULATE_PROJECT_OPEN" val="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ca0c10b-2582-4657-b76b-f5eb3cd88d4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89290D39B6543A70E6129771020A3" ma:contentTypeVersion="17" ma:contentTypeDescription="Create a new document." ma:contentTypeScope="" ma:versionID="3c4870ec0ebbbdc7d433337a9bfd5637">
  <xsd:schema xmlns:xsd="http://www.w3.org/2001/XMLSchema" xmlns:xs="http://www.w3.org/2001/XMLSchema" xmlns:p="http://schemas.microsoft.com/office/2006/metadata/properties" xmlns:ns3="bca0c10b-2582-4657-b76b-f5eb3cd88d41" xmlns:ns4="7ad3c84b-4df8-4252-8da1-ae4bd4e9fc9f" targetNamespace="http://schemas.microsoft.com/office/2006/metadata/properties" ma:root="true" ma:fieldsID="043f04ab57755148cae399c5d205b04f" ns3:_="" ns4:_="">
    <xsd:import namespace="bca0c10b-2582-4657-b76b-f5eb3cd88d41"/>
    <xsd:import namespace="7ad3c84b-4df8-4252-8da1-ae4bd4e9fc9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0c10b-2582-4657-b76b-f5eb3cd88d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d3c84b-4df8-4252-8da1-ae4bd4e9fc9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4F21D9-5497-4150-8DB9-7E4590946191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bca0c10b-2582-4657-b76b-f5eb3cd88d41"/>
    <ds:schemaRef ds:uri="http://schemas.microsoft.com/office/2006/metadata/properties"/>
    <ds:schemaRef ds:uri="http://purl.org/dc/terms/"/>
    <ds:schemaRef ds:uri="7ad3c84b-4df8-4252-8da1-ae4bd4e9fc9f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3C7DC0A-E0BA-4ED7-A084-9D0DE64FA9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a0c10b-2582-4657-b76b-f5eb3cd88d41"/>
    <ds:schemaRef ds:uri="7ad3c84b-4df8-4252-8da1-ae4bd4e9fc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52A081-F0E0-4BD8-972D-E9D29EB3CB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2364</TotalTime>
  <Words>1605</Words>
  <Application>Microsoft Office PowerPoint</Application>
  <PresentationFormat>On-screen Show (16:9)</PresentationFormat>
  <Paragraphs>245</Paragraphs>
  <Slides>31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Segoe UI</vt:lpstr>
      <vt:lpstr>Verdana</vt:lpstr>
      <vt:lpstr>Wingdings</vt:lpstr>
      <vt:lpstr>4_Office Theme</vt:lpstr>
      <vt:lpstr>Idea Generation and Evaluation</vt:lpstr>
      <vt:lpstr>Table of Contents 1 of 4</vt:lpstr>
      <vt:lpstr>Table of Contents 2 of 4</vt:lpstr>
      <vt:lpstr>Table of Contents 3 of 4</vt:lpstr>
      <vt:lpstr>Table of Contents 4 of 4</vt:lpstr>
      <vt:lpstr>Learning Objectives </vt:lpstr>
      <vt:lpstr>Idea Generation Exercise </vt:lpstr>
      <vt:lpstr>Exercise Reflection</vt:lpstr>
      <vt:lpstr>Methods for Generating Business Ideas</vt:lpstr>
      <vt:lpstr>UN Sustainability Development Goals</vt:lpstr>
      <vt:lpstr>What Customers Buy</vt:lpstr>
      <vt:lpstr>Sources of Business Ideas</vt:lpstr>
      <vt:lpstr>Questions for Evaluating an Idea 1 of 2</vt:lpstr>
      <vt:lpstr>Questions for Evaluating an Idea 2 of 2</vt:lpstr>
      <vt:lpstr>What is a Business Idea?</vt:lpstr>
      <vt:lpstr>What is a Business Opportunity?</vt:lpstr>
      <vt:lpstr>Video Explainer – Ideas vs Opportunities Source: Alanis Business Academy, Youtube</vt:lpstr>
      <vt:lpstr>Common Pitfalls to Idea Generation</vt:lpstr>
      <vt:lpstr>Assignment Brief (1 of 3)</vt:lpstr>
      <vt:lpstr>Assignment Brief (2 of 3)</vt:lpstr>
      <vt:lpstr>Assignment Brief (3 of 3)</vt:lpstr>
      <vt:lpstr>Using SimVenture  Validate</vt:lpstr>
      <vt:lpstr>Business Model Canvas – Desirability</vt:lpstr>
      <vt:lpstr>Business Model Canvas – Feasibility</vt:lpstr>
      <vt:lpstr>Business Model Canvas – Viability</vt:lpstr>
      <vt:lpstr>Sim Venture Validate Process</vt:lpstr>
      <vt:lpstr>1. Create Your Account on Sim Venture Validate</vt:lpstr>
      <vt:lpstr>2. Name Your First Project</vt:lpstr>
      <vt:lpstr>3. Generate a Business Idea</vt:lpstr>
      <vt:lpstr>Six Steps to Generate Business Ideas </vt:lpstr>
      <vt:lpstr>Key Takeaways </vt:lpstr>
    </vt:vector>
  </TitlesOfParts>
  <Company>DIT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Public Affairs</dc:creator>
  <cp:lastModifiedBy>Martina Brophy</cp:lastModifiedBy>
  <cp:revision>107</cp:revision>
  <dcterms:created xsi:type="dcterms:W3CDTF">2019-01-21T16:00:28Z</dcterms:created>
  <dcterms:modified xsi:type="dcterms:W3CDTF">2024-07-15T14:37:08Z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0x01010032089290D39B6543A70E6129771020A3</vt:lpwstr>
  </property>
  <property fmtid="{D5CDD505-2E9C-101B-9397-08002B2CF9AE}" pid="3" name="ArticulateGUID">
    <vt:lpwstr>B27A433B-7D53-44D1-8658-D9EAAED952F2</vt:lpwstr>
  </property>
  <property fmtid="{D5CDD505-2E9C-101B-9397-08002B2CF9AE}" pid="4" name="ArticulatePath">
    <vt:lpwstr>https://tudublin-my.sharepoint.com/personal/beatriz_garciapascual_tudublin_ie/Documents/Desktop/ACCESIBLE ELEARNING - DISSABILITIES/Tom Cooney - Online programme/Lecture 2 - Idea Generation and Evaluation (v2)</vt:lpwstr>
  </property>
</Properties>
</file>