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7"/>
  </p:notesMasterIdLst>
  <p:sldIdLst>
    <p:sldId id="256" r:id="rId5"/>
    <p:sldId id="516" r:id="rId6"/>
    <p:sldId id="517" r:id="rId7"/>
    <p:sldId id="518" r:id="rId8"/>
    <p:sldId id="258" r:id="rId9"/>
    <p:sldId id="521" r:id="rId10"/>
    <p:sldId id="522" r:id="rId11"/>
    <p:sldId id="535" r:id="rId12"/>
    <p:sldId id="537" r:id="rId13"/>
    <p:sldId id="538" r:id="rId14"/>
    <p:sldId id="539" r:id="rId15"/>
    <p:sldId id="545" r:id="rId16"/>
    <p:sldId id="544" r:id="rId17"/>
    <p:sldId id="547" r:id="rId18"/>
    <p:sldId id="548" r:id="rId19"/>
    <p:sldId id="549" r:id="rId20"/>
    <p:sldId id="550" r:id="rId21"/>
    <p:sldId id="551" r:id="rId22"/>
    <p:sldId id="552" r:id="rId23"/>
    <p:sldId id="553" r:id="rId24"/>
    <p:sldId id="554" r:id="rId25"/>
    <p:sldId id="555" r:id="rId26"/>
  </p:sldIdLst>
  <p:sldSz cx="9144000" cy="5143500" type="screen16x9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A59"/>
    <a:srgbClr val="3D5766"/>
    <a:srgbClr val="FFFEF3"/>
    <a:srgbClr val="1BA1AE"/>
    <a:srgbClr val="EC600C"/>
    <a:srgbClr val="E45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58" autoAdjust="0"/>
    <p:restoredTop sz="75875" autoAdjust="0"/>
  </p:normalViewPr>
  <p:slideViewPr>
    <p:cSldViewPr snapToGrid="0" snapToObjects="1" showGuides="1">
      <p:cViewPr varScale="1">
        <p:scale>
          <a:sx n="73" d="100"/>
          <a:sy n="73" d="100"/>
        </p:scale>
        <p:origin x="630" y="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3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a Brophy" userId="fcaec4e5-5e53-4e4f-8bd1-bc686d216368" providerId="ADAL" clId="{EC6877AF-D5D2-4448-B2CA-26645DC77B0F}"/>
    <pc:docChg chg="custSel modSld">
      <pc:chgData name="Martina Brophy" userId="fcaec4e5-5e53-4e4f-8bd1-bc686d216368" providerId="ADAL" clId="{EC6877AF-D5D2-4448-B2CA-26645DC77B0F}" dt="2024-07-16T14:37:58.861" v="1"/>
      <pc:docMkLst>
        <pc:docMk/>
      </pc:docMkLst>
      <pc:sldChg chg="addSp delSp modSp delAnim modAnim">
        <pc:chgData name="Martina Brophy" userId="fcaec4e5-5e53-4e4f-8bd1-bc686d216368" providerId="ADAL" clId="{EC6877AF-D5D2-4448-B2CA-26645DC77B0F}" dt="2024-07-16T14:37:58.861" v="1"/>
        <pc:sldMkLst>
          <pc:docMk/>
          <pc:sldMk cId="1294569361" sldId="551"/>
        </pc:sldMkLst>
        <pc:spChg chg="add del mod">
          <ac:chgData name="Martina Brophy" userId="fcaec4e5-5e53-4e4f-8bd1-bc686d216368" providerId="ADAL" clId="{EC6877AF-D5D2-4448-B2CA-26645DC77B0F}" dt="2024-07-16T14:37:58.861" v="1"/>
          <ac:spMkLst>
            <pc:docMk/>
            <pc:sldMk cId="1294569361" sldId="551"/>
            <ac:spMk id="5" creationId="{52678446-4E4E-4D97-ACF4-245D13438DBC}"/>
          </ac:spMkLst>
        </pc:spChg>
        <pc:picChg chg="del">
          <ac:chgData name="Martina Brophy" userId="fcaec4e5-5e53-4e4f-8bd1-bc686d216368" providerId="ADAL" clId="{EC6877AF-D5D2-4448-B2CA-26645DC77B0F}" dt="2024-07-16T14:37:43.492" v="0" actId="478"/>
          <ac:picMkLst>
            <pc:docMk/>
            <pc:sldMk cId="1294569361" sldId="551"/>
            <ac:picMk id="3" creationId="{ED606E5F-9E0F-4A8C-B035-CB5D86FD237A}"/>
          </ac:picMkLst>
        </pc:picChg>
        <pc:picChg chg="add mod">
          <ac:chgData name="Martina Brophy" userId="fcaec4e5-5e53-4e4f-8bd1-bc686d216368" providerId="ADAL" clId="{EC6877AF-D5D2-4448-B2CA-26645DC77B0F}" dt="2024-07-16T14:37:58.861" v="1"/>
          <ac:picMkLst>
            <pc:docMk/>
            <pc:sldMk cId="1294569361" sldId="551"/>
            <ac:picMk id="6" creationId="{2C2E6054-4D1B-43AB-A618-762B0010E9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9BF5D-F40D-4359-8AF6-62FD1740B1B1}" type="datetimeFigureOut">
              <a:rPr lang="en-IE" smtClean="0"/>
              <a:t>16/07/2024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5BB1C-779A-4721-BC94-E36F075155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156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GOw39GWDaI?si=4TsZblMIIpj5BFYQ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598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n-GB" sz="1200" kern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48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n-GB" sz="1200" kern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04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n-GB" sz="1200" kern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20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n-GB" sz="1200" kern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409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Focus on the customers that matter most.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Power new product development.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Design more effective marketing.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Deliver better customer service.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Use your resources more efficiently.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Develop a more customer centric culture.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Create a superior experience for customers.</a:t>
            </a: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706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https://youtu.be/iGOw39GWDaI?si=4TsZblMIIpj5BFYQ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5BB1C-779A-4721-BC94-E36F0751552E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4379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452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List the key terms that you would use to describe the person that you are targeting with your product / service (e.g. 18-24 year old, female, Irish, university student).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Use Google Image to select an image that best represents your target audience.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92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Find other images to represent their habits, interests, fears, desires, pain points, passions, etc.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Create a portfolio of images that accurately portrays your target customer.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your preferred image to Sim Venture Validate.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148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Your product / service cannot target everybody.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Identify a specific customer segment that you can lead.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Develop a persona that accurately portrays your target customer.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Please complete the section on Customer Segments on Validate before class next week.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06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Understand the methods for segmenting a market.</a:t>
            </a: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Appreciate the benefits of segmenting the market.</a:t>
            </a: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Identify a target segment for your business idea.</a:t>
            </a: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Develop a persona to help you to visualise your target customer.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73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4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005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0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46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0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200000"/>
              </a:lnSpc>
              <a:buFont typeface="+mj-lt"/>
              <a:buAutoNum type="arabicPeriod"/>
            </a:pPr>
            <a:endParaRPr lang="en-GB" sz="1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5BB1C-779A-4721-BC94-E36F0751552E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916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Mass market – no distinction between segments</a:t>
            </a:r>
          </a:p>
          <a:p>
            <a:pPr marL="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Niche market –specific, specialized segments</a:t>
            </a:r>
          </a:p>
          <a:p>
            <a:pPr marL="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Segmented – segments with slightly different needs and problems</a:t>
            </a:r>
          </a:p>
          <a:p>
            <a:pPr marL="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Diversified – two or more unrelated segments with very different needs and problems</a:t>
            </a:r>
          </a:p>
          <a:p>
            <a:pPr marL="0"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Multi-sided platforms – two or more interdependent segments</a:t>
            </a:r>
          </a:p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+mj-lt"/>
              <a:buNone/>
            </a:pPr>
            <a:endParaRPr lang="en-GB" sz="1200" kern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CC98F7-B76C-425E-B767-4C568C0BA0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34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5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6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7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6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6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6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7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64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9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0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1F32C-0ABB-4145-A679-00AEBF00F52C}" type="datetimeFigureOut">
              <a:rPr lang="en-US" smtClean="0"/>
              <a:pPr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06A48-4EB9-2C41-9849-9FDB674E92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avatar-clients-customers-icons-2155431/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.jpe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2.jpe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image" Target="../media/image2.jpe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avatar-clients-customers-icons-2155431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asmemon.com/2019/10/15/5-%D8%A3%D8%B3%D8%A7%D8%B3%D9%8A%D8%A7%D8%AA-%D9%84%D9%82%D8%A7%D9%84%D8%A8-%D8%A7%D9%84%D9%85%D8%B3%D8%AA%D8%AE%D8%AF%D9%85/" TargetMode="Externa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ngall.com/learning-png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1.xml"/><Relationship Id="rId7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17.xml"/><Relationship Id="rId7" Type="http://schemas.openxmlformats.org/officeDocument/2006/relationships/slide" Target="slide2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9.xml"/><Relationship Id="rId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ngall.com/learning-png/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3755" y="2997395"/>
            <a:ext cx="1528367" cy="49244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BA1A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Lecture 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958FB-9D4A-45F8-A35A-A241F351FE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Customer Segmentation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Business Model Canvas – Viability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457200" y="98411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This is an image of the bottom of the canvas, which represents the viability element of a business idea. It includes cost structure, revenue streams and sustainability. ">
            <a:extLst>
              <a:ext uri="{FF2B5EF4-FFF2-40B4-BE49-F238E27FC236}">
                <a16:creationId xmlns:a16="http://schemas.microsoft.com/office/drawing/2014/main" id="{7989EE7B-651F-429F-B817-A4D9712E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819275"/>
            <a:ext cx="82296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35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1327" y="1414510"/>
            <a:ext cx="4889328" cy="2314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For whom are you creating value?</a:t>
            </a: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Who are your most important customers?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3" y="231205"/>
            <a:ext cx="8644334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Questions on Customer Segmentation</a:t>
            </a:r>
          </a:p>
        </p:txBody>
      </p:sp>
      <p:sp>
        <p:nvSpPr>
          <p:cNvPr id="9" name="Snip Single Corner Rectangle 7">
            <a:extLst>
              <a:ext uri="{FF2B5EF4-FFF2-40B4-BE49-F238E27FC236}">
                <a16:creationId xmlns:a16="http://schemas.microsoft.com/office/drawing/2014/main" id="{B9E9869B-F00B-4181-9765-A2E739F5E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28528" y="1579707"/>
            <a:ext cx="3044142" cy="2149283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982A5-8A4B-4FC8-98A3-E26CF3A22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28528" y="1850269"/>
            <a:ext cx="2858945" cy="160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06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Approaches to Customer Segmentation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664568" y="984115"/>
            <a:ext cx="802223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534DA3-B2FA-4A60-9F3E-311122B36BE7}"/>
              </a:ext>
            </a:extLst>
          </p:cNvPr>
          <p:cNvGrpSpPr/>
          <p:nvPr/>
        </p:nvGrpSpPr>
        <p:grpSpPr>
          <a:xfrm>
            <a:off x="-2413453" y="515808"/>
            <a:ext cx="9987436" cy="4692486"/>
            <a:chOff x="-2413453" y="515808"/>
            <a:chExt cx="9987436" cy="4692486"/>
          </a:xfrm>
        </p:grpSpPr>
        <p:sp>
          <p:nvSpPr>
            <p:cNvPr id="4" name="Block Arc 3">
              <a:extLst>
                <a:ext uri="{FF2B5EF4-FFF2-40B4-BE49-F238E27FC236}">
                  <a16:creationId xmlns:a16="http://schemas.microsoft.com/office/drawing/2014/main" id="{8E8AA180-E128-4EC3-8256-58811B3284EC}"/>
                </a:ext>
              </a:extLst>
            </p:cNvPr>
            <p:cNvSpPr/>
            <p:nvPr/>
          </p:nvSpPr>
          <p:spPr>
            <a:xfrm>
              <a:off x="-2413453" y="515808"/>
              <a:ext cx="4692486" cy="4692486"/>
            </a:xfrm>
            <a:prstGeom prst="blockArc">
              <a:avLst>
                <a:gd name="adj1" fmla="val 18900000"/>
                <a:gd name="adj2" fmla="val 2700000"/>
                <a:gd name="adj3" fmla="val 460"/>
              </a:avLst>
            </a:prstGeom>
          </p:spPr>
          <p:style>
            <a:lnRef idx="2">
              <a:schemeClr val="dk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E28F029-F659-49C8-AB58-4D71193C0B3A}"/>
                </a:ext>
              </a:extLst>
            </p:cNvPr>
            <p:cNvSpPr/>
            <p:nvPr/>
          </p:nvSpPr>
          <p:spPr>
            <a:xfrm>
              <a:off x="1854887" y="1337994"/>
              <a:ext cx="5719096" cy="435564"/>
            </a:xfrm>
            <a:custGeom>
              <a:avLst/>
              <a:gdLst>
                <a:gd name="connsiteX0" fmla="*/ 0 w 5719096"/>
                <a:gd name="connsiteY0" fmla="*/ 0 h 435564"/>
                <a:gd name="connsiteX1" fmla="*/ 5719096 w 5719096"/>
                <a:gd name="connsiteY1" fmla="*/ 0 h 435564"/>
                <a:gd name="connsiteX2" fmla="*/ 5719096 w 5719096"/>
                <a:gd name="connsiteY2" fmla="*/ 435564 h 435564"/>
                <a:gd name="connsiteX3" fmla="*/ 0 w 5719096"/>
                <a:gd name="connsiteY3" fmla="*/ 435564 h 435564"/>
                <a:gd name="connsiteX4" fmla="*/ 0 w 5719096"/>
                <a:gd name="connsiteY4" fmla="*/ 0 h 43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9096" h="435564">
                  <a:moveTo>
                    <a:pt x="0" y="0"/>
                  </a:moveTo>
                  <a:lnTo>
                    <a:pt x="5719096" y="0"/>
                  </a:lnTo>
                  <a:lnTo>
                    <a:pt x="5719096" y="435564"/>
                  </a:lnTo>
                  <a:lnTo>
                    <a:pt x="0" y="4355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729" tIns="53340" rIns="53340" bIns="5334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Mass Market. 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FCBE9E-1F2D-4C73-A18E-7133FA9F334B}"/>
                </a:ext>
              </a:extLst>
            </p:cNvPr>
            <p:cNvSpPr/>
            <p:nvPr/>
          </p:nvSpPr>
          <p:spPr>
            <a:xfrm>
              <a:off x="1582659" y="1283549"/>
              <a:ext cx="544455" cy="544455"/>
            </a:xfrm>
            <a:prstGeom prst="ellips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BB96E14-B1EC-47DD-BB49-8284AC26732B}"/>
                </a:ext>
              </a:extLst>
            </p:cNvPr>
            <p:cNvSpPr/>
            <p:nvPr/>
          </p:nvSpPr>
          <p:spPr>
            <a:xfrm>
              <a:off x="2166999" y="1991131"/>
              <a:ext cx="5406983" cy="435564"/>
            </a:xfrm>
            <a:custGeom>
              <a:avLst/>
              <a:gdLst>
                <a:gd name="connsiteX0" fmla="*/ 0 w 5406983"/>
                <a:gd name="connsiteY0" fmla="*/ 0 h 435564"/>
                <a:gd name="connsiteX1" fmla="*/ 5406983 w 5406983"/>
                <a:gd name="connsiteY1" fmla="*/ 0 h 435564"/>
                <a:gd name="connsiteX2" fmla="*/ 5406983 w 5406983"/>
                <a:gd name="connsiteY2" fmla="*/ 435564 h 435564"/>
                <a:gd name="connsiteX3" fmla="*/ 0 w 5406983"/>
                <a:gd name="connsiteY3" fmla="*/ 435564 h 435564"/>
                <a:gd name="connsiteX4" fmla="*/ 0 w 5406983"/>
                <a:gd name="connsiteY4" fmla="*/ 0 h 43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6983" h="435564">
                  <a:moveTo>
                    <a:pt x="0" y="0"/>
                  </a:moveTo>
                  <a:lnTo>
                    <a:pt x="5406983" y="0"/>
                  </a:lnTo>
                  <a:lnTo>
                    <a:pt x="5406983" y="435564"/>
                  </a:lnTo>
                  <a:lnTo>
                    <a:pt x="0" y="4355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729" tIns="53340" rIns="53340" bIns="5334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Niche Market.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220DF8F-3B82-490B-A419-60E5E7D86DC5}"/>
                </a:ext>
              </a:extLst>
            </p:cNvPr>
            <p:cNvSpPr/>
            <p:nvPr/>
          </p:nvSpPr>
          <p:spPr>
            <a:xfrm>
              <a:off x="1894771" y="1936686"/>
              <a:ext cx="544455" cy="544455"/>
            </a:xfrm>
            <a:prstGeom prst="ellips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0E5E95C-2606-41CF-8132-F843CC3C83E7}"/>
                </a:ext>
              </a:extLst>
            </p:cNvPr>
            <p:cNvSpPr/>
            <p:nvPr/>
          </p:nvSpPr>
          <p:spPr>
            <a:xfrm>
              <a:off x="2262792" y="2644268"/>
              <a:ext cx="5311190" cy="435564"/>
            </a:xfrm>
            <a:custGeom>
              <a:avLst/>
              <a:gdLst>
                <a:gd name="connsiteX0" fmla="*/ 0 w 5311190"/>
                <a:gd name="connsiteY0" fmla="*/ 0 h 435564"/>
                <a:gd name="connsiteX1" fmla="*/ 5311190 w 5311190"/>
                <a:gd name="connsiteY1" fmla="*/ 0 h 435564"/>
                <a:gd name="connsiteX2" fmla="*/ 5311190 w 5311190"/>
                <a:gd name="connsiteY2" fmla="*/ 435564 h 435564"/>
                <a:gd name="connsiteX3" fmla="*/ 0 w 5311190"/>
                <a:gd name="connsiteY3" fmla="*/ 435564 h 435564"/>
                <a:gd name="connsiteX4" fmla="*/ 0 w 5311190"/>
                <a:gd name="connsiteY4" fmla="*/ 0 h 43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1190" h="435564">
                  <a:moveTo>
                    <a:pt x="0" y="0"/>
                  </a:moveTo>
                  <a:lnTo>
                    <a:pt x="5311190" y="0"/>
                  </a:lnTo>
                  <a:lnTo>
                    <a:pt x="5311190" y="435564"/>
                  </a:lnTo>
                  <a:lnTo>
                    <a:pt x="0" y="4355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729" tIns="53340" rIns="53340" bIns="5334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Segmented.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7D5EAA-9C34-4E32-9BDC-1F908E75536E}"/>
                </a:ext>
              </a:extLst>
            </p:cNvPr>
            <p:cNvSpPr/>
            <p:nvPr/>
          </p:nvSpPr>
          <p:spPr>
            <a:xfrm>
              <a:off x="1990565" y="2589823"/>
              <a:ext cx="544455" cy="544455"/>
            </a:xfrm>
            <a:prstGeom prst="ellips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071040-ACDF-4707-BDAC-5FF4E576D7D0}"/>
                </a:ext>
              </a:extLst>
            </p:cNvPr>
            <p:cNvSpPr/>
            <p:nvPr/>
          </p:nvSpPr>
          <p:spPr>
            <a:xfrm>
              <a:off x="2166999" y="3297406"/>
              <a:ext cx="5406983" cy="435564"/>
            </a:xfrm>
            <a:custGeom>
              <a:avLst/>
              <a:gdLst>
                <a:gd name="connsiteX0" fmla="*/ 0 w 5406983"/>
                <a:gd name="connsiteY0" fmla="*/ 0 h 435564"/>
                <a:gd name="connsiteX1" fmla="*/ 5406983 w 5406983"/>
                <a:gd name="connsiteY1" fmla="*/ 0 h 435564"/>
                <a:gd name="connsiteX2" fmla="*/ 5406983 w 5406983"/>
                <a:gd name="connsiteY2" fmla="*/ 435564 h 435564"/>
                <a:gd name="connsiteX3" fmla="*/ 0 w 5406983"/>
                <a:gd name="connsiteY3" fmla="*/ 435564 h 435564"/>
                <a:gd name="connsiteX4" fmla="*/ 0 w 5406983"/>
                <a:gd name="connsiteY4" fmla="*/ 0 h 43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6983" h="435564">
                  <a:moveTo>
                    <a:pt x="0" y="0"/>
                  </a:moveTo>
                  <a:lnTo>
                    <a:pt x="5406983" y="0"/>
                  </a:lnTo>
                  <a:lnTo>
                    <a:pt x="5406983" y="435564"/>
                  </a:lnTo>
                  <a:lnTo>
                    <a:pt x="0" y="4355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729" tIns="53340" rIns="53340" bIns="5334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Diversified.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CE4AD98-9800-4031-B8C9-4F75BAF7D768}"/>
                </a:ext>
              </a:extLst>
            </p:cNvPr>
            <p:cNvSpPr/>
            <p:nvPr/>
          </p:nvSpPr>
          <p:spPr>
            <a:xfrm>
              <a:off x="1894771" y="3242960"/>
              <a:ext cx="544455" cy="544455"/>
            </a:xfrm>
            <a:prstGeom prst="ellips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D3EC86A-E77F-4DC2-AC77-105A7FE65F90}"/>
                </a:ext>
              </a:extLst>
            </p:cNvPr>
            <p:cNvSpPr/>
            <p:nvPr/>
          </p:nvSpPr>
          <p:spPr>
            <a:xfrm>
              <a:off x="1854887" y="3950543"/>
              <a:ext cx="5719096" cy="435564"/>
            </a:xfrm>
            <a:custGeom>
              <a:avLst/>
              <a:gdLst>
                <a:gd name="connsiteX0" fmla="*/ 0 w 5719096"/>
                <a:gd name="connsiteY0" fmla="*/ 0 h 435564"/>
                <a:gd name="connsiteX1" fmla="*/ 5719096 w 5719096"/>
                <a:gd name="connsiteY1" fmla="*/ 0 h 435564"/>
                <a:gd name="connsiteX2" fmla="*/ 5719096 w 5719096"/>
                <a:gd name="connsiteY2" fmla="*/ 435564 h 435564"/>
                <a:gd name="connsiteX3" fmla="*/ 0 w 5719096"/>
                <a:gd name="connsiteY3" fmla="*/ 435564 h 435564"/>
                <a:gd name="connsiteX4" fmla="*/ 0 w 5719096"/>
                <a:gd name="connsiteY4" fmla="*/ 0 h 43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9096" h="435564">
                  <a:moveTo>
                    <a:pt x="0" y="0"/>
                  </a:moveTo>
                  <a:lnTo>
                    <a:pt x="5719096" y="0"/>
                  </a:lnTo>
                  <a:lnTo>
                    <a:pt x="5719096" y="435564"/>
                  </a:lnTo>
                  <a:lnTo>
                    <a:pt x="0" y="4355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5729" tIns="53340" rIns="53340" bIns="53340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Multi-sided platforms.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2491240-95E8-4E98-B136-3B35D6FA524B}"/>
                </a:ext>
              </a:extLst>
            </p:cNvPr>
            <p:cNvSpPr/>
            <p:nvPr/>
          </p:nvSpPr>
          <p:spPr>
            <a:xfrm>
              <a:off x="1582659" y="3896097"/>
              <a:ext cx="544455" cy="544455"/>
            </a:xfrm>
            <a:prstGeom prst="ellips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04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Ways to Segment by Demographics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664568" y="984115"/>
            <a:ext cx="802223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3219DF-181D-4CAB-9BCD-54E752469F34}"/>
              </a:ext>
            </a:extLst>
          </p:cNvPr>
          <p:cNvGrpSpPr/>
          <p:nvPr/>
        </p:nvGrpSpPr>
        <p:grpSpPr>
          <a:xfrm>
            <a:off x="1503885" y="1048498"/>
            <a:ext cx="5348951" cy="3766647"/>
            <a:chOff x="1503885" y="1048498"/>
            <a:chExt cx="5348951" cy="376664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67B92EE-E219-4D3D-841F-12A3882E061E}"/>
                </a:ext>
              </a:extLst>
            </p:cNvPr>
            <p:cNvSpPr/>
            <p:nvPr/>
          </p:nvSpPr>
          <p:spPr>
            <a:xfrm rot="21600000">
              <a:off x="1690546" y="1048498"/>
              <a:ext cx="5162290" cy="373323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954" tIns="80011" rIns="149352" bIns="80011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solidFill>
                    <a:sysClr val="window" lastClr="FFFFFF"/>
                  </a:solidFill>
                  <a:latin typeface="Segoe UI"/>
                  <a:ea typeface="+mn-ea"/>
                  <a:cs typeface="+mn-cs"/>
                </a:rPr>
                <a:t>Age &amp; gender.</a:t>
              </a:r>
            </a:p>
          </p:txBody>
        </p:sp>
        <p:sp>
          <p:nvSpPr>
            <p:cNvPr id="8" name="Oval 7" descr="Group success">
              <a:extLst>
                <a:ext uri="{FF2B5EF4-FFF2-40B4-BE49-F238E27FC236}">
                  <a16:creationId xmlns:a16="http://schemas.microsoft.com/office/drawing/2014/main" id="{76BEDD06-C2A0-4B89-A0F1-8141C6D7BF2C}"/>
                </a:ext>
              </a:extLst>
            </p:cNvPr>
            <p:cNvSpPr/>
            <p:nvPr/>
          </p:nvSpPr>
          <p:spPr>
            <a:xfrm>
              <a:off x="1503885" y="1048499"/>
              <a:ext cx="373321" cy="373321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B15973B-06C1-4FE9-A269-6432CB08ABBD}"/>
                </a:ext>
              </a:extLst>
            </p:cNvPr>
            <p:cNvSpPr/>
            <p:nvPr/>
          </p:nvSpPr>
          <p:spPr>
            <a:xfrm rot="21600000">
              <a:off x="1690546" y="1533259"/>
              <a:ext cx="5162290" cy="373323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1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Segoe UI"/>
                  <a:ea typeface="+mn-ea"/>
                  <a:cs typeface="+mn-cs"/>
                </a:rPr>
                <a:t>Income.</a:t>
              </a:r>
            </a:p>
          </p:txBody>
        </p:sp>
        <p:sp>
          <p:nvSpPr>
            <p:cNvPr id="10" name="Oval 9" descr="Credit card">
              <a:extLst>
                <a:ext uri="{FF2B5EF4-FFF2-40B4-BE49-F238E27FC236}">
                  <a16:creationId xmlns:a16="http://schemas.microsoft.com/office/drawing/2014/main" id="{1C67AB38-CAA3-4A35-AFD6-88A4192789A0}"/>
                </a:ext>
              </a:extLst>
            </p:cNvPr>
            <p:cNvSpPr/>
            <p:nvPr/>
          </p:nvSpPr>
          <p:spPr>
            <a:xfrm>
              <a:off x="1503885" y="1533260"/>
              <a:ext cx="373321" cy="373321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216D7BF-3C5C-4795-B5E6-A20AF3EE10C0}"/>
                </a:ext>
              </a:extLst>
            </p:cNvPr>
            <p:cNvSpPr/>
            <p:nvPr/>
          </p:nvSpPr>
          <p:spPr>
            <a:xfrm rot="21600000">
              <a:off x="1690546" y="2018020"/>
              <a:ext cx="5162290" cy="373323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1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" lastClr="FFFFFF"/>
                  </a:solidFill>
                  <a:latin typeface="Segoe UI"/>
                  <a:ea typeface="+mn-ea"/>
                  <a:cs typeface="+mn-cs"/>
                </a:rPr>
                <a:t>Level of education.</a:t>
              </a:r>
            </a:p>
          </p:txBody>
        </p:sp>
        <p:sp>
          <p:nvSpPr>
            <p:cNvPr id="12" name="Oval 11" descr="Diploma roll">
              <a:extLst>
                <a:ext uri="{FF2B5EF4-FFF2-40B4-BE49-F238E27FC236}">
                  <a16:creationId xmlns:a16="http://schemas.microsoft.com/office/drawing/2014/main" id="{010749F3-4563-4BE5-B417-73D98EDAB23C}"/>
                </a:ext>
              </a:extLst>
            </p:cNvPr>
            <p:cNvSpPr/>
            <p:nvPr/>
          </p:nvSpPr>
          <p:spPr>
            <a:xfrm>
              <a:off x="1503885" y="2018021"/>
              <a:ext cx="373321" cy="373321"/>
            </a:xfrm>
            <a:prstGeom prst="ellipse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865CBD-22B6-450F-8996-D6A680C9E89C}"/>
                </a:ext>
              </a:extLst>
            </p:cNvPr>
            <p:cNvSpPr/>
            <p:nvPr/>
          </p:nvSpPr>
          <p:spPr>
            <a:xfrm rot="21600000">
              <a:off x="1690546" y="2502780"/>
              <a:ext cx="5162290" cy="373323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1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Segoe UI"/>
                  <a:ea typeface="+mn-ea"/>
                  <a:cs typeface="+mn-cs"/>
                </a:rPr>
                <a:t>Religion.</a:t>
              </a:r>
              <a:r>
                <a:rPr lang="en-GB" sz="1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Segoe U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Oval 13" descr="Clapping hands">
              <a:extLst>
                <a:ext uri="{FF2B5EF4-FFF2-40B4-BE49-F238E27FC236}">
                  <a16:creationId xmlns:a16="http://schemas.microsoft.com/office/drawing/2014/main" id="{F3F7E37D-ADA2-48EC-9845-DFDBC2DD4C83}"/>
                </a:ext>
              </a:extLst>
            </p:cNvPr>
            <p:cNvSpPr/>
            <p:nvPr/>
          </p:nvSpPr>
          <p:spPr>
            <a:xfrm>
              <a:off x="1503885" y="2502781"/>
              <a:ext cx="373321" cy="373321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29934B1-1812-432E-94F2-920C5CF77F62}"/>
                </a:ext>
              </a:extLst>
            </p:cNvPr>
            <p:cNvSpPr/>
            <p:nvPr/>
          </p:nvSpPr>
          <p:spPr>
            <a:xfrm rot="21600000">
              <a:off x="1690546" y="2987541"/>
              <a:ext cx="5162290" cy="373322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Occupation.</a:t>
              </a:r>
              <a:r>
                <a:rPr lang="en-GB" sz="1600" kern="1200" dirty="0"/>
                <a:t> </a:t>
              </a:r>
            </a:p>
          </p:txBody>
        </p:sp>
        <p:sp>
          <p:nvSpPr>
            <p:cNvPr id="16" name="Oval 15" descr="Briefcase">
              <a:extLst>
                <a:ext uri="{FF2B5EF4-FFF2-40B4-BE49-F238E27FC236}">
                  <a16:creationId xmlns:a16="http://schemas.microsoft.com/office/drawing/2014/main" id="{05A443A8-7F24-480C-84D3-79A48D4AF54C}"/>
                </a:ext>
              </a:extLst>
            </p:cNvPr>
            <p:cNvSpPr/>
            <p:nvPr/>
          </p:nvSpPr>
          <p:spPr>
            <a:xfrm>
              <a:off x="1503885" y="2987542"/>
              <a:ext cx="373321" cy="373321"/>
            </a:xfrm>
            <a:prstGeom prst="ellipse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C65D210-19F2-4454-9144-83841BACEA05}"/>
                </a:ext>
              </a:extLst>
            </p:cNvPr>
            <p:cNvSpPr/>
            <p:nvPr/>
          </p:nvSpPr>
          <p:spPr>
            <a:xfrm rot="21600000">
              <a:off x="1690546" y="3472302"/>
              <a:ext cx="5162290" cy="373322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Social Status.</a:t>
              </a:r>
            </a:p>
          </p:txBody>
        </p:sp>
        <p:sp>
          <p:nvSpPr>
            <p:cNvPr id="18" name="Oval 17" descr="Arrow Clockwise curve">
              <a:extLst>
                <a:ext uri="{FF2B5EF4-FFF2-40B4-BE49-F238E27FC236}">
                  <a16:creationId xmlns:a16="http://schemas.microsoft.com/office/drawing/2014/main" id="{716FEFB5-CFC9-4993-83D3-663B2BBFB3D3}"/>
                </a:ext>
              </a:extLst>
            </p:cNvPr>
            <p:cNvSpPr/>
            <p:nvPr/>
          </p:nvSpPr>
          <p:spPr>
            <a:xfrm>
              <a:off x="1503885" y="3472303"/>
              <a:ext cx="373321" cy="373321"/>
            </a:xfrm>
            <a:prstGeom prst="ellipse">
              <a:avLst/>
            </a:prstGeom>
            <a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E168E0C-1AF0-4D6A-B354-0C7876E3B0A8}"/>
                </a:ext>
              </a:extLst>
            </p:cNvPr>
            <p:cNvSpPr/>
            <p:nvPr/>
          </p:nvSpPr>
          <p:spPr>
            <a:xfrm rot="21600000">
              <a:off x="1690546" y="3957063"/>
              <a:ext cx="5162290" cy="373322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Family.</a:t>
              </a:r>
              <a:r>
                <a:rPr lang="en-GB" sz="1600" kern="1200" dirty="0"/>
                <a:t> </a:t>
              </a:r>
            </a:p>
          </p:txBody>
        </p:sp>
        <p:sp>
          <p:nvSpPr>
            <p:cNvPr id="20" name="Oval 19" descr="Woman with baby">
              <a:extLst>
                <a:ext uri="{FF2B5EF4-FFF2-40B4-BE49-F238E27FC236}">
                  <a16:creationId xmlns:a16="http://schemas.microsoft.com/office/drawing/2014/main" id="{AAC625DE-005F-44D0-AE78-479CBD4DFE3A}"/>
                </a:ext>
              </a:extLst>
            </p:cNvPr>
            <p:cNvSpPr/>
            <p:nvPr/>
          </p:nvSpPr>
          <p:spPr>
            <a:xfrm>
              <a:off x="1503885" y="3957064"/>
              <a:ext cx="373321" cy="373321"/>
            </a:xfrm>
            <a:prstGeom prst="ellipse">
              <a:avLst/>
            </a:prstGeom>
            <a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F5A5AE-8BA6-44A0-A6E3-C858DBB8946B}"/>
                </a:ext>
              </a:extLst>
            </p:cNvPr>
            <p:cNvSpPr/>
            <p:nvPr/>
          </p:nvSpPr>
          <p:spPr>
            <a:xfrm rot="21600000">
              <a:off x="1690546" y="4441823"/>
              <a:ext cx="5162290" cy="373322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Life Stage.</a:t>
              </a:r>
            </a:p>
          </p:txBody>
        </p:sp>
        <p:sp>
          <p:nvSpPr>
            <p:cNvPr id="22" name="Oval 21" descr="Man with cane">
              <a:extLst>
                <a:ext uri="{FF2B5EF4-FFF2-40B4-BE49-F238E27FC236}">
                  <a16:creationId xmlns:a16="http://schemas.microsoft.com/office/drawing/2014/main" id="{1BCB6D5B-E670-4707-B6A0-B46D6D82F228}"/>
                </a:ext>
              </a:extLst>
            </p:cNvPr>
            <p:cNvSpPr/>
            <p:nvPr/>
          </p:nvSpPr>
          <p:spPr>
            <a:xfrm>
              <a:off x="1503885" y="4441824"/>
              <a:ext cx="373321" cy="373321"/>
            </a:xfrm>
            <a:prstGeom prst="ellipse">
              <a:avLst/>
            </a:prstGeom>
            <a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83765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Ways to Segment by </a:t>
            </a:r>
            <a:r>
              <a:rPr lang="en-GB" sz="3200" b="1" dirty="0" err="1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Geographics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664568" y="984115"/>
            <a:ext cx="802223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6CD91B-4CEF-42A9-8732-702AC6606C53}"/>
              </a:ext>
            </a:extLst>
          </p:cNvPr>
          <p:cNvGrpSpPr/>
          <p:nvPr/>
        </p:nvGrpSpPr>
        <p:grpSpPr>
          <a:xfrm>
            <a:off x="1471505" y="1048043"/>
            <a:ext cx="5413711" cy="3767557"/>
            <a:chOff x="1471505" y="1048043"/>
            <a:chExt cx="5413711" cy="376755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6C7230C-EE3A-47B1-9FCE-77F362E48E11}"/>
                </a:ext>
              </a:extLst>
            </p:cNvPr>
            <p:cNvSpPr/>
            <p:nvPr/>
          </p:nvSpPr>
          <p:spPr>
            <a:xfrm rot="21600000">
              <a:off x="1722926" y="1048043"/>
              <a:ext cx="5162290" cy="502843"/>
            </a:xfrm>
            <a:custGeom>
              <a:avLst/>
              <a:gdLst>
                <a:gd name="connsiteX0" fmla="*/ 0 w 5162290"/>
                <a:gd name="connsiteY0" fmla="*/ 0 h 502841"/>
                <a:gd name="connsiteX1" fmla="*/ 4910870 w 5162290"/>
                <a:gd name="connsiteY1" fmla="*/ 0 h 502841"/>
                <a:gd name="connsiteX2" fmla="*/ 5162290 w 5162290"/>
                <a:gd name="connsiteY2" fmla="*/ 251421 h 502841"/>
                <a:gd name="connsiteX3" fmla="*/ 4910870 w 5162290"/>
                <a:gd name="connsiteY3" fmla="*/ 502841 h 502841"/>
                <a:gd name="connsiteX4" fmla="*/ 0 w 5162290"/>
                <a:gd name="connsiteY4" fmla="*/ 502841 h 502841"/>
                <a:gd name="connsiteX5" fmla="*/ 0 w 5162290"/>
                <a:gd name="connsiteY5" fmla="*/ 0 h 50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502841">
                  <a:moveTo>
                    <a:pt x="5162290" y="502840"/>
                  </a:moveTo>
                  <a:lnTo>
                    <a:pt x="251420" y="502840"/>
                  </a:lnTo>
                  <a:lnTo>
                    <a:pt x="0" y="251420"/>
                  </a:lnTo>
                  <a:lnTo>
                    <a:pt x="251420" y="1"/>
                  </a:lnTo>
                  <a:lnTo>
                    <a:pt x="5162290" y="1"/>
                  </a:lnTo>
                  <a:lnTo>
                    <a:pt x="5162290" y="50284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7449" tIns="80011" rIns="149352" bIns="80011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solidFill>
                    <a:sysClr val="window" lastClr="FFFFFF"/>
                  </a:solidFill>
                  <a:latin typeface="Segoe UI"/>
                  <a:ea typeface="+mn-ea"/>
                  <a:cs typeface="+mn-cs"/>
                </a:rPr>
                <a:t>Climate.</a:t>
              </a:r>
            </a:p>
          </p:txBody>
        </p:sp>
        <p:sp>
          <p:nvSpPr>
            <p:cNvPr id="8" name="Oval 7" descr="Thermometer">
              <a:extLst>
                <a:ext uri="{FF2B5EF4-FFF2-40B4-BE49-F238E27FC236}">
                  <a16:creationId xmlns:a16="http://schemas.microsoft.com/office/drawing/2014/main" id="{419A7198-9892-42CB-80CB-5365EE91A2EC}"/>
                </a:ext>
              </a:extLst>
            </p:cNvPr>
            <p:cNvSpPr/>
            <p:nvPr/>
          </p:nvSpPr>
          <p:spPr>
            <a:xfrm>
              <a:off x="1471505" y="1048044"/>
              <a:ext cx="502841" cy="502841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4869349-38B5-4283-9D60-3FDBF7095AC6}"/>
                </a:ext>
              </a:extLst>
            </p:cNvPr>
            <p:cNvSpPr/>
            <p:nvPr/>
          </p:nvSpPr>
          <p:spPr>
            <a:xfrm rot="21600000">
              <a:off x="1722926" y="1700986"/>
              <a:ext cx="5162290" cy="502843"/>
            </a:xfrm>
            <a:custGeom>
              <a:avLst/>
              <a:gdLst>
                <a:gd name="connsiteX0" fmla="*/ 0 w 5162290"/>
                <a:gd name="connsiteY0" fmla="*/ 0 h 502841"/>
                <a:gd name="connsiteX1" fmla="*/ 4910870 w 5162290"/>
                <a:gd name="connsiteY1" fmla="*/ 0 h 502841"/>
                <a:gd name="connsiteX2" fmla="*/ 5162290 w 5162290"/>
                <a:gd name="connsiteY2" fmla="*/ 251421 h 502841"/>
                <a:gd name="connsiteX3" fmla="*/ 4910870 w 5162290"/>
                <a:gd name="connsiteY3" fmla="*/ 502841 h 502841"/>
                <a:gd name="connsiteX4" fmla="*/ 0 w 5162290"/>
                <a:gd name="connsiteY4" fmla="*/ 502841 h 502841"/>
                <a:gd name="connsiteX5" fmla="*/ 0 w 5162290"/>
                <a:gd name="connsiteY5" fmla="*/ 0 h 50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502841">
                  <a:moveTo>
                    <a:pt x="5162290" y="502840"/>
                  </a:moveTo>
                  <a:lnTo>
                    <a:pt x="251420" y="502840"/>
                  </a:lnTo>
                  <a:lnTo>
                    <a:pt x="0" y="251420"/>
                  </a:lnTo>
                  <a:lnTo>
                    <a:pt x="251420" y="1"/>
                  </a:lnTo>
                  <a:lnTo>
                    <a:pt x="5162290" y="1"/>
                  </a:lnTo>
                  <a:lnTo>
                    <a:pt x="5162290" y="50284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7449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Segoe UI"/>
                  <a:ea typeface="+mn-ea"/>
                  <a:cs typeface="+mn-cs"/>
                </a:rPr>
                <a:t>Culture.</a:t>
              </a:r>
            </a:p>
          </p:txBody>
        </p:sp>
        <p:sp>
          <p:nvSpPr>
            <p:cNvPr id="10" name="Oval 9" descr="Dragon dance">
              <a:extLst>
                <a:ext uri="{FF2B5EF4-FFF2-40B4-BE49-F238E27FC236}">
                  <a16:creationId xmlns:a16="http://schemas.microsoft.com/office/drawing/2014/main" id="{75D7638A-9C69-49C0-9FEA-F4BA15E60B51}"/>
                </a:ext>
              </a:extLst>
            </p:cNvPr>
            <p:cNvSpPr/>
            <p:nvPr/>
          </p:nvSpPr>
          <p:spPr>
            <a:xfrm>
              <a:off x="1471505" y="1700987"/>
              <a:ext cx="502841" cy="502841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4AD82C-15D6-4971-8550-44DFCFB46493}"/>
                </a:ext>
              </a:extLst>
            </p:cNvPr>
            <p:cNvSpPr/>
            <p:nvPr/>
          </p:nvSpPr>
          <p:spPr>
            <a:xfrm rot="21600000">
              <a:off x="1722926" y="2353929"/>
              <a:ext cx="5162290" cy="502843"/>
            </a:xfrm>
            <a:custGeom>
              <a:avLst/>
              <a:gdLst>
                <a:gd name="connsiteX0" fmla="*/ 0 w 5162290"/>
                <a:gd name="connsiteY0" fmla="*/ 0 h 502841"/>
                <a:gd name="connsiteX1" fmla="*/ 4910870 w 5162290"/>
                <a:gd name="connsiteY1" fmla="*/ 0 h 502841"/>
                <a:gd name="connsiteX2" fmla="*/ 5162290 w 5162290"/>
                <a:gd name="connsiteY2" fmla="*/ 251421 h 502841"/>
                <a:gd name="connsiteX3" fmla="*/ 4910870 w 5162290"/>
                <a:gd name="connsiteY3" fmla="*/ 502841 h 502841"/>
                <a:gd name="connsiteX4" fmla="*/ 0 w 5162290"/>
                <a:gd name="connsiteY4" fmla="*/ 502841 h 502841"/>
                <a:gd name="connsiteX5" fmla="*/ 0 w 5162290"/>
                <a:gd name="connsiteY5" fmla="*/ 0 h 50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502841">
                  <a:moveTo>
                    <a:pt x="5162290" y="502840"/>
                  </a:moveTo>
                  <a:lnTo>
                    <a:pt x="251420" y="502840"/>
                  </a:lnTo>
                  <a:lnTo>
                    <a:pt x="0" y="251420"/>
                  </a:lnTo>
                  <a:lnTo>
                    <a:pt x="251420" y="1"/>
                  </a:lnTo>
                  <a:lnTo>
                    <a:pt x="5162290" y="1"/>
                  </a:lnTo>
                  <a:lnTo>
                    <a:pt x="5162290" y="50284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7449" tIns="83821" rIns="156464" bIns="83821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" lastClr="FFFFFF"/>
                  </a:solidFill>
                  <a:latin typeface="Segoe UI"/>
                  <a:ea typeface="+mn-ea"/>
                  <a:cs typeface="+mn-cs"/>
                </a:rPr>
                <a:t>Language.</a:t>
              </a:r>
            </a:p>
          </p:txBody>
        </p:sp>
        <p:sp>
          <p:nvSpPr>
            <p:cNvPr id="12" name="Oval 11" descr="Chat">
              <a:extLst>
                <a:ext uri="{FF2B5EF4-FFF2-40B4-BE49-F238E27FC236}">
                  <a16:creationId xmlns:a16="http://schemas.microsoft.com/office/drawing/2014/main" id="{8931FA4D-FB00-4730-A3D0-9E927CB56945}"/>
                </a:ext>
              </a:extLst>
            </p:cNvPr>
            <p:cNvSpPr/>
            <p:nvPr/>
          </p:nvSpPr>
          <p:spPr>
            <a:xfrm>
              <a:off x="1471505" y="2353930"/>
              <a:ext cx="502841" cy="502841"/>
            </a:xfrm>
            <a:prstGeom prst="ellipse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2947678-CFD3-441A-BAA1-841D06A3F538}"/>
                </a:ext>
              </a:extLst>
            </p:cNvPr>
            <p:cNvSpPr/>
            <p:nvPr/>
          </p:nvSpPr>
          <p:spPr>
            <a:xfrm rot="21600000">
              <a:off x="1722926" y="3006872"/>
              <a:ext cx="5162290" cy="502842"/>
            </a:xfrm>
            <a:custGeom>
              <a:avLst/>
              <a:gdLst>
                <a:gd name="connsiteX0" fmla="*/ 0 w 5162290"/>
                <a:gd name="connsiteY0" fmla="*/ 0 h 502841"/>
                <a:gd name="connsiteX1" fmla="*/ 4910870 w 5162290"/>
                <a:gd name="connsiteY1" fmla="*/ 0 h 502841"/>
                <a:gd name="connsiteX2" fmla="*/ 5162290 w 5162290"/>
                <a:gd name="connsiteY2" fmla="*/ 251421 h 502841"/>
                <a:gd name="connsiteX3" fmla="*/ 4910870 w 5162290"/>
                <a:gd name="connsiteY3" fmla="*/ 502841 h 502841"/>
                <a:gd name="connsiteX4" fmla="*/ 0 w 5162290"/>
                <a:gd name="connsiteY4" fmla="*/ 502841 h 502841"/>
                <a:gd name="connsiteX5" fmla="*/ 0 w 5162290"/>
                <a:gd name="connsiteY5" fmla="*/ 0 h 50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502841">
                  <a:moveTo>
                    <a:pt x="5162290" y="502840"/>
                  </a:moveTo>
                  <a:lnTo>
                    <a:pt x="251420" y="502840"/>
                  </a:lnTo>
                  <a:lnTo>
                    <a:pt x="0" y="251420"/>
                  </a:lnTo>
                  <a:lnTo>
                    <a:pt x="251420" y="1"/>
                  </a:lnTo>
                  <a:lnTo>
                    <a:pt x="5162290" y="1"/>
                  </a:lnTo>
                  <a:lnTo>
                    <a:pt x="5162290" y="50284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7449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Segoe UI"/>
                  <a:ea typeface="+mn-ea"/>
                  <a:cs typeface="+mn-cs"/>
                </a:rPr>
                <a:t>Population Density.</a:t>
              </a:r>
              <a:r>
                <a:rPr lang="en-GB" sz="1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Segoe U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Oval 13" descr="Group of people">
              <a:extLst>
                <a:ext uri="{FF2B5EF4-FFF2-40B4-BE49-F238E27FC236}">
                  <a16:creationId xmlns:a16="http://schemas.microsoft.com/office/drawing/2014/main" id="{57CF2768-56E5-4AB3-9903-581A1D56209C}"/>
                </a:ext>
              </a:extLst>
            </p:cNvPr>
            <p:cNvSpPr/>
            <p:nvPr/>
          </p:nvSpPr>
          <p:spPr>
            <a:xfrm>
              <a:off x="1471505" y="3006873"/>
              <a:ext cx="502841" cy="502841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0563C6-E384-4421-9BF3-D5D37D4A8718}"/>
                </a:ext>
              </a:extLst>
            </p:cNvPr>
            <p:cNvSpPr/>
            <p:nvPr/>
          </p:nvSpPr>
          <p:spPr>
            <a:xfrm rot="21600000">
              <a:off x="1722926" y="3659815"/>
              <a:ext cx="5162290" cy="502842"/>
            </a:xfrm>
            <a:custGeom>
              <a:avLst/>
              <a:gdLst>
                <a:gd name="connsiteX0" fmla="*/ 0 w 5162290"/>
                <a:gd name="connsiteY0" fmla="*/ 0 h 502841"/>
                <a:gd name="connsiteX1" fmla="*/ 4910870 w 5162290"/>
                <a:gd name="connsiteY1" fmla="*/ 0 h 502841"/>
                <a:gd name="connsiteX2" fmla="*/ 5162290 w 5162290"/>
                <a:gd name="connsiteY2" fmla="*/ 251421 h 502841"/>
                <a:gd name="connsiteX3" fmla="*/ 4910870 w 5162290"/>
                <a:gd name="connsiteY3" fmla="*/ 502841 h 502841"/>
                <a:gd name="connsiteX4" fmla="*/ 0 w 5162290"/>
                <a:gd name="connsiteY4" fmla="*/ 502841 h 502841"/>
                <a:gd name="connsiteX5" fmla="*/ 0 w 5162290"/>
                <a:gd name="connsiteY5" fmla="*/ 0 h 50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502841">
                  <a:moveTo>
                    <a:pt x="5162290" y="502840"/>
                  </a:moveTo>
                  <a:lnTo>
                    <a:pt x="251420" y="502840"/>
                  </a:lnTo>
                  <a:lnTo>
                    <a:pt x="0" y="251420"/>
                  </a:lnTo>
                  <a:lnTo>
                    <a:pt x="251420" y="1"/>
                  </a:lnTo>
                  <a:lnTo>
                    <a:pt x="5162290" y="1"/>
                  </a:lnTo>
                  <a:lnTo>
                    <a:pt x="5162290" y="50284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7449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Country.</a:t>
              </a:r>
              <a:r>
                <a:rPr lang="en-GB" sz="1600" kern="1200" dirty="0"/>
                <a:t> </a:t>
              </a:r>
            </a:p>
          </p:txBody>
        </p:sp>
        <p:sp>
          <p:nvSpPr>
            <p:cNvPr id="16" name="Oval 15" descr="Highway scene">
              <a:extLst>
                <a:ext uri="{FF2B5EF4-FFF2-40B4-BE49-F238E27FC236}">
                  <a16:creationId xmlns:a16="http://schemas.microsoft.com/office/drawing/2014/main" id="{C3A503B3-8AC5-4FFA-B3A7-AAA65D33B816}"/>
                </a:ext>
              </a:extLst>
            </p:cNvPr>
            <p:cNvSpPr/>
            <p:nvPr/>
          </p:nvSpPr>
          <p:spPr>
            <a:xfrm>
              <a:off x="1471505" y="3659816"/>
              <a:ext cx="502841" cy="502841"/>
            </a:xfrm>
            <a:prstGeom prst="ellipse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D8E8183-024B-45FF-80FC-AD15D2ED5A2A}"/>
                </a:ext>
              </a:extLst>
            </p:cNvPr>
            <p:cNvSpPr/>
            <p:nvPr/>
          </p:nvSpPr>
          <p:spPr>
            <a:xfrm rot="21600000">
              <a:off x="1722926" y="4312758"/>
              <a:ext cx="5162290" cy="502842"/>
            </a:xfrm>
            <a:custGeom>
              <a:avLst/>
              <a:gdLst>
                <a:gd name="connsiteX0" fmla="*/ 0 w 5162290"/>
                <a:gd name="connsiteY0" fmla="*/ 0 h 502841"/>
                <a:gd name="connsiteX1" fmla="*/ 4910870 w 5162290"/>
                <a:gd name="connsiteY1" fmla="*/ 0 h 502841"/>
                <a:gd name="connsiteX2" fmla="*/ 5162290 w 5162290"/>
                <a:gd name="connsiteY2" fmla="*/ 251421 h 502841"/>
                <a:gd name="connsiteX3" fmla="*/ 4910870 w 5162290"/>
                <a:gd name="connsiteY3" fmla="*/ 502841 h 502841"/>
                <a:gd name="connsiteX4" fmla="*/ 0 w 5162290"/>
                <a:gd name="connsiteY4" fmla="*/ 502841 h 502841"/>
                <a:gd name="connsiteX5" fmla="*/ 0 w 5162290"/>
                <a:gd name="connsiteY5" fmla="*/ 0 h 502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502841">
                  <a:moveTo>
                    <a:pt x="5162290" y="502840"/>
                  </a:moveTo>
                  <a:lnTo>
                    <a:pt x="251420" y="502840"/>
                  </a:lnTo>
                  <a:lnTo>
                    <a:pt x="0" y="251420"/>
                  </a:lnTo>
                  <a:lnTo>
                    <a:pt x="251420" y="1"/>
                  </a:lnTo>
                  <a:lnTo>
                    <a:pt x="5162290" y="1"/>
                  </a:lnTo>
                  <a:lnTo>
                    <a:pt x="5162290" y="5028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7449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City.</a:t>
              </a:r>
            </a:p>
          </p:txBody>
        </p:sp>
        <p:sp>
          <p:nvSpPr>
            <p:cNvPr id="18" name="Oval 17" descr="City">
              <a:extLst>
                <a:ext uri="{FF2B5EF4-FFF2-40B4-BE49-F238E27FC236}">
                  <a16:creationId xmlns:a16="http://schemas.microsoft.com/office/drawing/2014/main" id="{C4502EBF-587F-4051-B07F-2FFE0679C480}"/>
                </a:ext>
              </a:extLst>
            </p:cNvPr>
            <p:cNvSpPr/>
            <p:nvPr/>
          </p:nvSpPr>
          <p:spPr>
            <a:xfrm>
              <a:off x="1471505" y="4312759"/>
              <a:ext cx="502841" cy="502841"/>
            </a:xfrm>
            <a:prstGeom prst="ellipse">
              <a:avLst/>
            </a:prstGeom>
            <a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79846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Ways to Segment by Psychographics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664568" y="984115"/>
            <a:ext cx="802223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09BAA9-650C-4363-8B6B-72FDB8DC014A}"/>
              </a:ext>
            </a:extLst>
          </p:cNvPr>
          <p:cNvGrpSpPr/>
          <p:nvPr/>
        </p:nvGrpSpPr>
        <p:grpSpPr>
          <a:xfrm>
            <a:off x="1490076" y="1048086"/>
            <a:ext cx="5376569" cy="3767471"/>
            <a:chOff x="1490076" y="1048086"/>
            <a:chExt cx="5376569" cy="376747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4F94C9-4A6E-44F4-9263-1663138F20DF}"/>
                </a:ext>
              </a:extLst>
            </p:cNvPr>
            <p:cNvSpPr/>
            <p:nvPr/>
          </p:nvSpPr>
          <p:spPr>
            <a:xfrm rot="21600000">
              <a:off x="1704355" y="1048086"/>
              <a:ext cx="5162290" cy="428559"/>
            </a:xfrm>
            <a:custGeom>
              <a:avLst/>
              <a:gdLst>
                <a:gd name="connsiteX0" fmla="*/ 0 w 5162290"/>
                <a:gd name="connsiteY0" fmla="*/ 0 h 428557"/>
                <a:gd name="connsiteX1" fmla="*/ 4948012 w 5162290"/>
                <a:gd name="connsiteY1" fmla="*/ 0 h 428557"/>
                <a:gd name="connsiteX2" fmla="*/ 5162290 w 5162290"/>
                <a:gd name="connsiteY2" fmla="*/ 214279 h 428557"/>
                <a:gd name="connsiteX3" fmla="*/ 4948012 w 5162290"/>
                <a:gd name="connsiteY3" fmla="*/ 428557 h 428557"/>
                <a:gd name="connsiteX4" fmla="*/ 0 w 5162290"/>
                <a:gd name="connsiteY4" fmla="*/ 428557 h 428557"/>
                <a:gd name="connsiteX5" fmla="*/ 0 w 5162290"/>
                <a:gd name="connsiteY5" fmla="*/ 0 h 42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428557">
                  <a:moveTo>
                    <a:pt x="5162290" y="428556"/>
                  </a:moveTo>
                  <a:lnTo>
                    <a:pt x="214278" y="428556"/>
                  </a:lnTo>
                  <a:lnTo>
                    <a:pt x="0" y="214278"/>
                  </a:lnTo>
                  <a:lnTo>
                    <a:pt x="214278" y="1"/>
                  </a:lnTo>
                  <a:lnTo>
                    <a:pt x="5162290" y="1"/>
                  </a:lnTo>
                  <a:lnTo>
                    <a:pt x="5162290" y="42855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6121" tIns="80011" rIns="149352" bIns="80011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solidFill>
                    <a:sysClr val="window" lastClr="FFFFFF"/>
                  </a:solidFill>
                  <a:latin typeface="Segoe UI"/>
                  <a:ea typeface="+mn-ea"/>
                  <a:cs typeface="+mn-cs"/>
                </a:rPr>
                <a:t>Personality.</a:t>
              </a:r>
            </a:p>
          </p:txBody>
        </p:sp>
        <p:sp>
          <p:nvSpPr>
            <p:cNvPr id="8" name="Oval 7" descr="Grinning face with solid fill">
              <a:extLst>
                <a:ext uri="{FF2B5EF4-FFF2-40B4-BE49-F238E27FC236}">
                  <a16:creationId xmlns:a16="http://schemas.microsoft.com/office/drawing/2014/main" id="{CA1A8AB7-4766-4431-AEE4-620739E47ABF}"/>
                </a:ext>
              </a:extLst>
            </p:cNvPr>
            <p:cNvSpPr/>
            <p:nvPr/>
          </p:nvSpPr>
          <p:spPr>
            <a:xfrm>
              <a:off x="1490076" y="1048087"/>
              <a:ext cx="428557" cy="428557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42920FD-0EFD-473D-8E43-F6BA56DE3B95}"/>
                </a:ext>
              </a:extLst>
            </p:cNvPr>
            <p:cNvSpPr/>
            <p:nvPr/>
          </p:nvSpPr>
          <p:spPr>
            <a:xfrm rot="21600000">
              <a:off x="1704355" y="1604572"/>
              <a:ext cx="5162290" cy="428559"/>
            </a:xfrm>
            <a:custGeom>
              <a:avLst/>
              <a:gdLst>
                <a:gd name="connsiteX0" fmla="*/ 0 w 5162290"/>
                <a:gd name="connsiteY0" fmla="*/ 0 h 428557"/>
                <a:gd name="connsiteX1" fmla="*/ 4948012 w 5162290"/>
                <a:gd name="connsiteY1" fmla="*/ 0 h 428557"/>
                <a:gd name="connsiteX2" fmla="*/ 5162290 w 5162290"/>
                <a:gd name="connsiteY2" fmla="*/ 214279 h 428557"/>
                <a:gd name="connsiteX3" fmla="*/ 4948012 w 5162290"/>
                <a:gd name="connsiteY3" fmla="*/ 428557 h 428557"/>
                <a:gd name="connsiteX4" fmla="*/ 0 w 5162290"/>
                <a:gd name="connsiteY4" fmla="*/ 428557 h 428557"/>
                <a:gd name="connsiteX5" fmla="*/ 0 w 5162290"/>
                <a:gd name="connsiteY5" fmla="*/ 0 h 42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428557">
                  <a:moveTo>
                    <a:pt x="5162290" y="428556"/>
                  </a:moveTo>
                  <a:lnTo>
                    <a:pt x="214278" y="428556"/>
                  </a:lnTo>
                  <a:lnTo>
                    <a:pt x="0" y="214278"/>
                  </a:lnTo>
                  <a:lnTo>
                    <a:pt x="214278" y="1"/>
                  </a:lnTo>
                  <a:lnTo>
                    <a:pt x="5162290" y="1"/>
                  </a:lnTo>
                  <a:lnTo>
                    <a:pt x="5162290" y="428556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6121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Segoe UI"/>
                  <a:ea typeface="+mn-ea"/>
                  <a:cs typeface="+mn-cs"/>
                </a:rPr>
                <a:t>Hobbies.</a:t>
              </a:r>
            </a:p>
          </p:txBody>
        </p:sp>
        <p:sp>
          <p:nvSpPr>
            <p:cNvPr id="10" name="Oval 9" descr="Cross country skiing">
              <a:extLst>
                <a:ext uri="{FF2B5EF4-FFF2-40B4-BE49-F238E27FC236}">
                  <a16:creationId xmlns:a16="http://schemas.microsoft.com/office/drawing/2014/main" id="{FBE03F40-DA6A-4DDA-8A24-F7B119D5926C}"/>
                </a:ext>
              </a:extLst>
            </p:cNvPr>
            <p:cNvSpPr/>
            <p:nvPr/>
          </p:nvSpPr>
          <p:spPr>
            <a:xfrm>
              <a:off x="1529264" y="1604573"/>
              <a:ext cx="428557" cy="428557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366204B-E960-4855-90F1-621EAFBD0A36}"/>
                </a:ext>
              </a:extLst>
            </p:cNvPr>
            <p:cNvSpPr/>
            <p:nvPr/>
          </p:nvSpPr>
          <p:spPr>
            <a:xfrm rot="21600000">
              <a:off x="1704355" y="2161057"/>
              <a:ext cx="5162290" cy="428559"/>
            </a:xfrm>
            <a:custGeom>
              <a:avLst/>
              <a:gdLst>
                <a:gd name="connsiteX0" fmla="*/ 0 w 5162290"/>
                <a:gd name="connsiteY0" fmla="*/ 0 h 428557"/>
                <a:gd name="connsiteX1" fmla="*/ 4948012 w 5162290"/>
                <a:gd name="connsiteY1" fmla="*/ 0 h 428557"/>
                <a:gd name="connsiteX2" fmla="*/ 5162290 w 5162290"/>
                <a:gd name="connsiteY2" fmla="*/ 214279 h 428557"/>
                <a:gd name="connsiteX3" fmla="*/ 4948012 w 5162290"/>
                <a:gd name="connsiteY3" fmla="*/ 428557 h 428557"/>
                <a:gd name="connsiteX4" fmla="*/ 0 w 5162290"/>
                <a:gd name="connsiteY4" fmla="*/ 428557 h 428557"/>
                <a:gd name="connsiteX5" fmla="*/ 0 w 5162290"/>
                <a:gd name="connsiteY5" fmla="*/ 0 h 42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428557">
                  <a:moveTo>
                    <a:pt x="5162290" y="428556"/>
                  </a:moveTo>
                  <a:lnTo>
                    <a:pt x="214278" y="428556"/>
                  </a:lnTo>
                  <a:lnTo>
                    <a:pt x="0" y="214278"/>
                  </a:lnTo>
                  <a:lnTo>
                    <a:pt x="214278" y="1"/>
                  </a:lnTo>
                  <a:lnTo>
                    <a:pt x="5162290" y="1"/>
                  </a:lnTo>
                  <a:lnTo>
                    <a:pt x="5162290" y="42855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6121" tIns="83821" rIns="156464" bIns="83821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" lastClr="FFFFFF"/>
                  </a:solidFill>
                  <a:latin typeface="Segoe UI"/>
                  <a:ea typeface="+mn-ea"/>
                  <a:cs typeface="+mn-cs"/>
                </a:rPr>
                <a:t>Opinions.</a:t>
              </a:r>
            </a:p>
          </p:txBody>
        </p:sp>
        <p:sp>
          <p:nvSpPr>
            <p:cNvPr id="12" name="Oval 11" descr="Head with gears">
              <a:extLst>
                <a:ext uri="{FF2B5EF4-FFF2-40B4-BE49-F238E27FC236}">
                  <a16:creationId xmlns:a16="http://schemas.microsoft.com/office/drawing/2014/main" id="{246D50CB-6494-461F-9CB9-D32A0313DA52}"/>
                </a:ext>
              </a:extLst>
            </p:cNvPr>
            <p:cNvSpPr/>
            <p:nvPr/>
          </p:nvSpPr>
          <p:spPr>
            <a:xfrm>
              <a:off x="1490076" y="2161058"/>
              <a:ext cx="428557" cy="428557"/>
            </a:xfrm>
            <a:prstGeom prst="ellipse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A47A8E7-90F2-4295-ABE0-DDEB4D3E79C0}"/>
                </a:ext>
              </a:extLst>
            </p:cNvPr>
            <p:cNvSpPr/>
            <p:nvPr/>
          </p:nvSpPr>
          <p:spPr>
            <a:xfrm rot="21600000">
              <a:off x="1704355" y="2717543"/>
              <a:ext cx="5162290" cy="428558"/>
            </a:xfrm>
            <a:custGeom>
              <a:avLst/>
              <a:gdLst>
                <a:gd name="connsiteX0" fmla="*/ 0 w 5162290"/>
                <a:gd name="connsiteY0" fmla="*/ 0 h 428557"/>
                <a:gd name="connsiteX1" fmla="*/ 4948012 w 5162290"/>
                <a:gd name="connsiteY1" fmla="*/ 0 h 428557"/>
                <a:gd name="connsiteX2" fmla="*/ 5162290 w 5162290"/>
                <a:gd name="connsiteY2" fmla="*/ 214279 h 428557"/>
                <a:gd name="connsiteX3" fmla="*/ 4948012 w 5162290"/>
                <a:gd name="connsiteY3" fmla="*/ 428557 h 428557"/>
                <a:gd name="connsiteX4" fmla="*/ 0 w 5162290"/>
                <a:gd name="connsiteY4" fmla="*/ 428557 h 428557"/>
                <a:gd name="connsiteX5" fmla="*/ 0 w 5162290"/>
                <a:gd name="connsiteY5" fmla="*/ 0 h 42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428557">
                  <a:moveTo>
                    <a:pt x="5162290" y="428556"/>
                  </a:moveTo>
                  <a:lnTo>
                    <a:pt x="214278" y="428556"/>
                  </a:lnTo>
                  <a:lnTo>
                    <a:pt x="0" y="214278"/>
                  </a:lnTo>
                  <a:lnTo>
                    <a:pt x="214278" y="1"/>
                  </a:lnTo>
                  <a:lnTo>
                    <a:pt x="5162290" y="1"/>
                  </a:lnTo>
                  <a:lnTo>
                    <a:pt x="5162290" y="42855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6121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Segoe UI"/>
                  <a:ea typeface="+mn-ea"/>
                  <a:cs typeface="+mn-cs"/>
                </a:rPr>
                <a:t>Life Goals.</a:t>
              </a:r>
              <a:endParaRPr lang="en-GB" sz="16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Oval 13" descr="Shooting star">
              <a:extLst>
                <a:ext uri="{FF2B5EF4-FFF2-40B4-BE49-F238E27FC236}">
                  <a16:creationId xmlns:a16="http://schemas.microsoft.com/office/drawing/2014/main" id="{3608C251-C9B5-4F0D-BA58-540A6507D624}"/>
                </a:ext>
              </a:extLst>
            </p:cNvPr>
            <p:cNvSpPr/>
            <p:nvPr/>
          </p:nvSpPr>
          <p:spPr>
            <a:xfrm>
              <a:off x="1490076" y="2717544"/>
              <a:ext cx="428557" cy="428557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E66822F-EC1E-4A7C-8E39-B649B4A12B63}"/>
                </a:ext>
              </a:extLst>
            </p:cNvPr>
            <p:cNvSpPr/>
            <p:nvPr/>
          </p:nvSpPr>
          <p:spPr>
            <a:xfrm rot="21600000">
              <a:off x="1704355" y="3274028"/>
              <a:ext cx="5162290" cy="428558"/>
            </a:xfrm>
            <a:custGeom>
              <a:avLst/>
              <a:gdLst>
                <a:gd name="connsiteX0" fmla="*/ 0 w 5162290"/>
                <a:gd name="connsiteY0" fmla="*/ 0 h 428557"/>
                <a:gd name="connsiteX1" fmla="*/ 4948012 w 5162290"/>
                <a:gd name="connsiteY1" fmla="*/ 0 h 428557"/>
                <a:gd name="connsiteX2" fmla="*/ 5162290 w 5162290"/>
                <a:gd name="connsiteY2" fmla="*/ 214279 h 428557"/>
                <a:gd name="connsiteX3" fmla="*/ 4948012 w 5162290"/>
                <a:gd name="connsiteY3" fmla="*/ 428557 h 428557"/>
                <a:gd name="connsiteX4" fmla="*/ 0 w 5162290"/>
                <a:gd name="connsiteY4" fmla="*/ 428557 h 428557"/>
                <a:gd name="connsiteX5" fmla="*/ 0 w 5162290"/>
                <a:gd name="connsiteY5" fmla="*/ 0 h 42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428557">
                  <a:moveTo>
                    <a:pt x="5162290" y="428556"/>
                  </a:moveTo>
                  <a:lnTo>
                    <a:pt x="214278" y="428556"/>
                  </a:lnTo>
                  <a:lnTo>
                    <a:pt x="0" y="214278"/>
                  </a:lnTo>
                  <a:lnTo>
                    <a:pt x="214278" y="1"/>
                  </a:lnTo>
                  <a:lnTo>
                    <a:pt x="5162290" y="1"/>
                  </a:lnTo>
                  <a:lnTo>
                    <a:pt x="5162290" y="428556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121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Values and beliefs.</a:t>
              </a:r>
              <a:r>
                <a:rPr lang="en-GB" sz="1600" kern="1200" dirty="0"/>
                <a:t> </a:t>
              </a:r>
            </a:p>
          </p:txBody>
        </p:sp>
        <p:sp>
          <p:nvSpPr>
            <p:cNvPr id="16" name="Oval 15" descr="Marketing">
              <a:extLst>
                <a:ext uri="{FF2B5EF4-FFF2-40B4-BE49-F238E27FC236}">
                  <a16:creationId xmlns:a16="http://schemas.microsoft.com/office/drawing/2014/main" id="{C7D00158-A058-4715-A56C-AB1E9F9DB2E9}"/>
                </a:ext>
              </a:extLst>
            </p:cNvPr>
            <p:cNvSpPr/>
            <p:nvPr/>
          </p:nvSpPr>
          <p:spPr>
            <a:xfrm>
              <a:off x="1490076" y="3274029"/>
              <a:ext cx="428557" cy="428557"/>
            </a:xfrm>
            <a:prstGeom prst="ellipse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B5092D-2FA0-485F-B19F-1E6A43415A03}"/>
                </a:ext>
              </a:extLst>
            </p:cNvPr>
            <p:cNvSpPr/>
            <p:nvPr/>
          </p:nvSpPr>
          <p:spPr>
            <a:xfrm rot="21600000">
              <a:off x="1704355" y="3830514"/>
              <a:ext cx="5162290" cy="428558"/>
            </a:xfrm>
            <a:custGeom>
              <a:avLst/>
              <a:gdLst>
                <a:gd name="connsiteX0" fmla="*/ 0 w 5162290"/>
                <a:gd name="connsiteY0" fmla="*/ 0 h 428557"/>
                <a:gd name="connsiteX1" fmla="*/ 4948012 w 5162290"/>
                <a:gd name="connsiteY1" fmla="*/ 0 h 428557"/>
                <a:gd name="connsiteX2" fmla="*/ 5162290 w 5162290"/>
                <a:gd name="connsiteY2" fmla="*/ 214279 h 428557"/>
                <a:gd name="connsiteX3" fmla="*/ 4948012 w 5162290"/>
                <a:gd name="connsiteY3" fmla="*/ 428557 h 428557"/>
                <a:gd name="connsiteX4" fmla="*/ 0 w 5162290"/>
                <a:gd name="connsiteY4" fmla="*/ 428557 h 428557"/>
                <a:gd name="connsiteX5" fmla="*/ 0 w 5162290"/>
                <a:gd name="connsiteY5" fmla="*/ 0 h 42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428557">
                  <a:moveTo>
                    <a:pt x="5162290" y="428556"/>
                  </a:moveTo>
                  <a:lnTo>
                    <a:pt x="214278" y="428556"/>
                  </a:lnTo>
                  <a:lnTo>
                    <a:pt x="0" y="214278"/>
                  </a:lnTo>
                  <a:lnTo>
                    <a:pt x="214278" y="1"/>
                  </a:lnTo>
                  <a:lnTo>
                    <a:pt x="5162290" y="1"/>
                  </a:lnTo>
                  <a:lnTo>
                    <a:pt x="5162290" y="4285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121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Lifestyle.</a:t>
              </a:r>
            </a:p>
          </p:txBody>
        </p:sp>
        <p:sp>
          <p:nvSpPr>
            <p:cNvPr id="18" name="Oval 17" descr="Table setting">
              <a:extLst>
                <a:ext uri="{FF2B5EF4-FFF2-40B4-BE49-F238E27FC236}">
                  <a16:creationId xmlns:a16="http://schemas.microsoft.com/office/drawing/2014/main" id="{6DC8FF47-C570-4CC2-BE4B-887243211AF6}"/>
                </a:ext>
              </a:extLst>
            </p:cNvPr>
            <p:cNvSpPr/>
            <p:nvPr/>
          </p:nvSpPr>
          <p:spPr>
            <a:xfrm>
              <a:off x="1490076" y="3830515"/>
              <a:ext cx="428557" cy="428557"/>
            </a:xfrm>
            <a:prstGeom prst="ellipse">
              <a:avLst/>
            </a:prstGeom>
            <a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184EC76-BE37-4248-9AD6-03DF1EF31DE9}"/>
                </a:ext>
              </a:extLst>
            </p:cNvPr>
            <p:cNvSpPr/>
            <p:nvPr/>
          </p:nvSpPr>
          <p:spPr>
            <a:xfrm rot="21600000">
              <a:off x="1704355" y="4386999"/>
              <a:ext cx="5162290" cy="428558"/>
            </a:xfrm>
            <a:custGeom>
              <a:avLst/>
              <a:gdLst>
                <a:gd name="connsiteX0" fmla="*/ 0 w 5162290"/>
                <a:gd name="connsiteY0" fmla="*/ 0 h 428557"/>
                <a:gd name="connsiteX1" fmla="*/ 4948012 w 5162290"/>
                <a:gd name="connsiteY1" fmla="*/ 0 h 428557"/>
                <a:gd name="connsiteX2" fmla="*/ 5162290 w 5162290"/>
                <a:gd name="connsiteY2" fmla="*/ 214279 h 428557"/>
                <a:gd name="connsiteX3" fmla="*/ 4948012 w 5162290"/>
                <a:gd name="connsiteY3" fmla="*/ 428557 h 428557"/>
                <a:gd name="connsiteX4" fmla="*/ 0 w 5162290"/>
                <a:gd name="connsiteY4" fmla="*/ 428557 h 428557"/>
                <a:gd name="connsiteX5" fmla="*/ 0 w 5162290"/>
                <a:gd name="connsiteY5" fmla="*/ 0 h 42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428557">
                  <a:moveTo>
                    <a:pt x="5162290" y="428556"/>
                  </a:moveTo>
                  <a:lnTo>
                    <a:pt x="214278" y="428556"/>
                  </a:lnTo>
                  <a:lnTo>
                    <a:pt x="0" y="214278"/>
                  </a:lnTo>
                  <a:lnTo>
                    <a:pt x="214278" y="1"/>
                  </a:lnTo>
                  <a:lnTo>
                    <a:pt x="5162290" y="1"/>
                  </a:lnTo>
                  <a:lnTo>
                    <a:pt x="5162290" y="428556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6121" tIns="80011" rIns="149352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Attitudes.</a:t>
              </a:r>
            </a:p>
          </p:txBody>
        </p:sp>
        <p:sp>
          <p:nvSpPr>
            <p:cNvPr id="20" name="Oval 19" descr="Worried face with solid fill">
              <a:extLst>
                <a:ext uri="{FF2B5EF4-FFF2-40B4-BE49-F238E27FC236}">
                  <a16:creationId xmlns:a16="http://schemas.microsoft.com/office/drawing/2014/main" id="{B01514D8-014D-45F3-AD3A-A9EFEACA7A90}"/>
                </a:ext>
              </a:extLst>
            </p:cNvPr>
            <p:cNvSpPr/>
            <p:nvPr/>
          </p:nvSpPr>
          <p:spPr>
            <a:xfrm>
              <a:off x="1490076" y="4387000"/>
              <a:ext cx="428557" cy="428557"/>
            </a:xfrm>
            <a:prstGeom prst="ellipse">
              <a:avLst/>
            </a:prstGeom>
            <a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0519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Ways to Segment by Behaviours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664568" y="984115"/>
            <a:ext cx="802223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1A2133-E08C-4BF9-9DC9-8B2D28AF0275}"/>
              </a:ext>
            </a:extLst>
          </p:cNvPr>
          <p:cNvGrpSpPr/>
          <p:nvPr/>
        </p:nvGrpSpPr>
        <p:grpSpPr>
          <a:xfrm>
            <a:off x="1503885" y="1048498"/>
            <a:ext cx="5348951" cy="3766647"/>
            <a:chOff x="1503885" y="1048498"/>
            <a:chExt cx="5348951" cy="376664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9558A8F-3B95-4DAF-B4D6-20CCD99E02CB}"/>
                </a:ext>
              </a:extLst>
            </p:cNvPr>
            <p:cNvSpPr/>
            <p:nvPr/>
          </p:nvSpPr>
          <p:spPr>
            <a:xfrm rot="21600000">
              <a:off x="1690546" y="1048498"/>
              <a:ext cx="5162290" cy="373323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954" tIns="80011" rIns="149352" bIns="80011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solidFill>
                    <a:sysClr val="window" lastClr="FFFFFF"/>
                  </a:solidFill>
                  <a:latin typeface="Segoe UI"/>
                  <a:ea typeface="+mn-ea"/>
                  <a:cs typeface="+mn-cs"/>
                </a:rPr>
                <a:t>Spending Habits.</a:t>
              </a:r>
            </a:p>
          </p:txBody>
        </p:sp>
        <p:sp>
          <p:nvSpPr>
            <p:cNvPr id="8" name="Oval 7" descr="Money">
              <a:extLst>
                <a:ext uri="{FF2B5EF4-FFF2-40B4-BE49-F238E27FC236}">
                  <a16:creationId xmlns:a16="http://schemas.microsoft.com/office/drawing/2014/main" id="{EC4022B9-C594-4D4F-AB44-CA832262E03A}"/>
                </a:ext>
              </a:extLst>
            </p:cNvPr>
            <p:cNvSpPr/>
            <p:nvPr/>
          </p:nvSpPr>
          <p:spPr>
            <a:xfrm>
              <a:off x="1503885" y="1048499"/>
              <a:ext cx="373321" cy="373321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0FFF30-20F5-453D-8784-4108A9B16C36}"/>
                </a:ext>
              </a:extLst>
            </p:cNvPr>
            <p:cNvSpPr/>
            <p:nvPr/>
          </p:nvSpPr>
          <p:spPr>
            <a:xfrm rot="21600000">
              <a:off x="1690546" y="1533259"/>
              <a:ext cx="5162290" cy="373323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1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  <a:latin typeface="Segoe UI"/>
                  <a:ea typeface="+mn-ea"/>
                  <a:cs typeface="+mn-cs"/>
                </a:rPr>
                <a:t>Purchasing Habits.</a:t>
              </a:r>
            </a:p>
          </p:txBody>
        </p:sp>
        <p:sp>
          <p:nvSpPr>
            <p:cNvPr id="10" name="Oval 9" descr="Shopping bag">
              <a:extLst>
                <a:ext uri="{FF2B5EF4-FFF2-40B4-BE49-F238E27FC236}">
                  <a16:creationId xmlns:a16="http://schemas.microsoft.com/office/drawing/2014/main" id="{C3B8197E-180D-4593-AF1B-CDB1A3AC96DF}"/>
                </a:ext>
              </a:extLst>
            </p:cNvPr>
            <p:cNvSpPr/>
            <p:nvPr/>
          </p:nvSpPr>
          <p:spPr>
            <a:xfrm>
              <a:off x="1538022" y="1533260"/>
              <a:ext cx="373321" cy="373321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EF24ED3-ECC6-45D7-821C-E2D92D938D0F}"/>
                </a:ext>
              </a:extLst>
            </p:cNvPr>
            <p:cNvSpPr/>
            <p:nvPr/>
          </p:nvSpPr>
          <p:spPr>
            <a:xfrm rot="21600000">
              <a:off x="1690546" y="2018020"/>
              <a:ext cx="5162290" cy="373323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1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" lastClr="FFFFFF"/>
                  </a:solidFill>
                  <a:latin typeface="Segoe UI"/>
                  <a:ea typeface="+mn-ea"/>
                  <a:cs typeface="+mn-cs"/>
                </a:rPr>
                <a:t>Occasion.</a:t>
              </a:r>
            </a:p>
          </p:txBody>
        </p:sp>
        <p:sp>
          <p:nvSpPr>
            <p:cNvPr id="12" name="Oval 11" descr="Confetti ball">
              <a:extLst>
                <a:ext uri="{FF2B5EF4-FFF2-40B4-BE49-F238E27FC236}">
                  <a16:creationId xmlns:a16="http://schemas.microsoft.com/office/drawing/2014/main" id="{01432B62-E37A-40AA-AD43-E0011443D959}"/>
                </a:ext>
              </a:extLst>
            </p:cNvPr>
            <p:cNvSpPr/>
            <p:nvPr/>
          </p:nvSpPr>
          <p:spPr>
            <a:xfrm>
              <a:off x="1503885" y="2018021"/>
              <a:ext cx="373321" cy="373321"/>
            </a:xfrm>
            <a:prstGeom prst="ellipse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67EEAC3-7C22-49E8-BF6A-E94B37B41839}"/>
                </a:ext>
              </a:extLst>
            </p:cNvPr>
            <p:cNvSpPr/>
            <p:nvPr/>
          </p:nvSpPr>
          <p:spPr>
            <a:xfrm rot="21600000">
              <a:off x="1690546" y="2502780"/>
              <a:ext cx="5162290" cy="373323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1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Segoe UI"/>
                  <a:ea typeface="+mn-ea"/>
                  <a:cs typeface="+mn-cs"/>
                </a:rPr>
                <a:t>Buyer Stage.</a:t>
              </a:r>
              <a:endParaRPr lang="en-GB" sz="16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Oval 13" descr="Cursor">
              <a:extLst>
                <a:ext uri="{FF2B5EF4-FFF2-40B4-BE49-F238E27FC236}">
                  <a16:creationId xmlns:a16="http://schemas.microsoft.com/office/drawing/2014/main" id="{39CCC4D4-590D-41C4-A793-D84A1E1C945F}"/>
                </a:ext>
              </a:extLst>
            </p:cNvPr>
            <p:cNvSpPr/>
            <p:nvPr/>
          </p:nvSpPr>
          <p:spPr>
            <a:xfrm>
              <a:off x="1503885" y="2502781"/>
              <a:ext cx="373321" cy="373321"/>
            </a:xfrm>
            <a:prstGeom prst="ellipse">
              <a:avLst/>
            </a:prstGeom>
            <a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EA9C42B-7DF5-4CA9-9B4A-6477950888C8}"/>
                </a:ext>
              </a:extLst>
            </p:cNvPr>
            <p:cNvSpPr/>
            <p:nvPr/>
          </p:nvSpPr>
          <p:spPr>
            <a:xfrm rot="21600000">
              <a:off x="1690546" y="2987541"/>
              <a:ext cx="5162290" cy="373322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Loyalty to your Brand.</a:t>
              </a:r>
              <a:endParaRPr lang="en-GB" sz="1600" kern="1200" dirty="0"/>
            </a:p>
          </p:txBody>
        </p:sp>
        <p:sp>
          <p:nvSpPr>
            <p:cNvPr id="16" name="Oval 15" descr="Heart lock">
              <a:extLst>
                <a:ext uri="{FF2B5EF4-FFF2-40B4-BE49-F238E27FC236}">
                  <a16:creationId xmlns:a16="http://schemas.microsoft.com/office/drawing/2014/main" id="{4313A92E-D006-4035-A1F3-2BD7E53FFC02}"/>
                </a:ext>
              </a:extLst>
            </p:cNvPr>
            <p:cNvSpPr/>
            <p:nvPr/>
          </p:nvSpPr>
          <p:spPr>
            <a:xfrm>
              <a:off x="1503885" y="2987542"/>
              <a:ext cx="373321" cy="373321"/>
            </a:xfrm>
            <a:prstGeom prst="ellipse">
              <a:avLst/>
            </a:prstGeom>
            <a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2AE6C22-2FB3-4B49-809A-8929865D9363}"/>
                </a:ext>
              </a:extLst>
            </p:cNvPr>
            <p:cNvSpPr/>
            <p:nvPr/>
          </p:nvSpPr>
          <p:spPr>
            <a:xfrm rot="21600000">
              <a:off x="1690546" y="3472302"/>
              <a:ext cx="5162290" cy="373322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954" tIns="83821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Product Feedback.</a:t>
              </a:r>
            </a:p>
          </p:txBody>
        </p:sp>
        <p:sp>
          <p:nvSpPr>
            <p:cNvPr id="18" name="Oval 17" descr="Subtitles RTL">
              <a:extLst>
                <a:ext uri="{FF2B5EF4-FFF2-40B4-BE49-F238E27FC236}">
                  <a16:creationId xmlns:a16="http://schemas.microsoft.com/office/drawing/2014/main" id="{D949044A-5918-49D8-AA81-56BA0004AB59}"/>
                </a:ext>
              </a:extLst>
            </p:cNvPr>
            <p:cNvSpPr/>
            <p:nvPr/>
          </p:nvSpPr>
          <p:spPr>
            <a:xfrm>
              <a:off x="1503885" y="3472303"/>
              <a:ext cx="373321" cy="373321"/>
            </a:xfrm>
            <a:prstGeom prst="ellipse">
              <a:avLst/>
            </a:prstGeom>
            <a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B57756-F610-49FE-8617-2655E97215E4}"/>
                </a:ext>
              </a:extLst>
            </p:cNvPr>
            <p:cNvSpPr/>
            <p:nvPr/>
          </p:nvSpPr>
          <p:spPr>
            <a:xfrm rot="21600000">
              <a:off x="1690546" y="3957063"/>
              <a:ext cx="5162290" cy="373322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954" tIns="80011" rIns="149352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Usage.</a:t>
              </a:r>
            </a:p>
          </p:txBody>
        </p:sp>
        <p:sp>
          <p:nvSpPr>
            <p:cNvPr id="20" name="Oval 19" descr="Thumbs up sign">
              <a:extLst>
                <a:ext uri="{FF2B5EF4-FFF2-40B4-BE49-F238E27FC236}">
                  <a16:creationId xmlns:a16="http://schemas.microsoft.com/office/drawing/2014/main" id="{FBDA1478-C838-44FC-944A-AA7BB8F2B465}"/>
                </a:ext>
              </a:extLst>
            </p:cNvPr>
            <p:cNvSpPr/>
            <p:nvPr/>
          </p:nvSpPr>
          <p:spPr>
            <a:xfrm>
              <a:off x="1503885" y="3957064"/>
              <a:ext cx="373321" cy="373321"/>
            </a:xfrm>
            <a:prstGeom prst="ellipse">
              <a:avLst/>
            </a:prstGeom>
            <a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58E4FB-C168-4A5F-A9C7-48EED54E8E9A}"/>
                </a:ext>
              </a:extLst>
            </p:cNvPr>
            <p:cNvSpPr/>
            <p:nvPr/>
          </p:nvSpPr>
          <p:spPr>
            <a:xfrm rot="21600000">
              <a:off x="1690546" y="4441823"/>
              <a:ext cx="5162290" cy="373322"/>
            </a:xfrm>
            <a:custGeom>
              <a:avLst/>
              <a:gdLst>
                <a:gd name="connsiteX0" fmla="*/ 0 w 5162290"/>
                <a:gd name="connsiteY0" fmla="*/ 0 h 373321"/>
                <a:gd name="connsiteX1" fmla="*/ 4975630 w 5162290"/>
                <a:gd name="connsiteY1" fmla="*/ 0 h 373321"/>
                <a:gd name="connsiteX2" fmla="*/ 5162290 w 5162290"/>
                <a:gd name="connsiteY2" fmla="*/ 186661 h 373321"/>
                <a:gd name="connsiteX3" fmla="*/ 4975630 w 5162290"/>
                <a:gd name="connsiteY3" fmla="*/ 373321 h 373321"/>
                <a:gd name="connsiteX4" fmla="*/ 0 w 5162290"/>
                <a:gd name="connsiteY4" fmla="*/ 373321 h 373321"/>
                <a:gd name="connsiteX5" fmla="*/ 0 w 5162290"/>
                <a:gd name="connsiteY5" fmla="*/ 0 h 373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62290" h="373321">
                  <a:moveTo>
                    <a:pt x="5162290" y="373320"/>
                  </a:moveTo>
                  <a:lnTo>
                    <a:pt x="186660" y="373320"/>
                  </a:lnTo>
                  <a:lnTo>
                    <a:pt x="0" y="186660"/>
                  </a:lnTo>
                  <a:lnTo>
                    <a:pt x="186660" y="1"/>
                  </a:lnTo>
                  <a:lnTo>
                    <a:pt x="5162290" y="1"/>
                  </a:lnTo>
                  <a:lnTo>
                    <a:pt x="5162290" y="373320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7954" tIns="80011" rIns="149352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Benefits Sought.</a:t>
              </a:r>
            </a:p>
          </p:txBody>
        </p:sp>
        <p:sp>
          <p:nvSpPr>
            <p:cNvPr id="22" name="Oval 21" descr="Smiling face with no fill">
              <a:extLst>
                <a:ext uri="{FF2B5EF4-FFF2-40B4-BE49-F238E27FC236}">
                  <a16:creationId xmlns:a16="http://schemas.microsoft.com/office/drawing/2014/main" id="{D9F3D25C-DBAD-4190-9820-9F4E474673A6}"/>
                </a:ext>
              </a:extLst>
            </p:cNvPr>
            <p:cNvSpPr/>
            <p:nvPr/>
          </p:nvSpPr>
          <p:spPr>
            <a:xfrm>
              <a:off x="1503885" y="4441824"/>
              <a:ext cx="373321" cy="373321"/>
            </a:xfrm>
            <a:prstGeom prst="ellipse">
              <a:avLst/>
            </a:prstGeom>
            <a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85322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3" y="1016677"/>
            <a:ext cx="9080684" cy="35840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Focus on the customers that matter most.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Power new product development.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Design more effective marketing.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Deliver better customer service.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Use your resources more efficiently.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Develop a more customer centric culture.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Create a superior experience for customers.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3" y="231205"/>
            <a:ext cx="8644334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Benefits of Market Segmentation</a:t>
            </a:r>
          </a:p>
        </p:txBody>
      </p:sp>
    </p:spTree>
    <p:extLst>
      <p:ext uri="{BB962C8B-B14F-4D97-AF65-F5344CB8AC3E}">
        <p14:creationId xmlns:p14="http://schemas.microsoft.com/office/powerpoint/2010/main" val="1529133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</a:rPr>
              <a:t>Video Explainer – STP Marketing</a:t>
            </a:r>
            <a:b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</a:rPr>
            </a:br>
            <a:r>
              <a:rPr lang="en-GB" sz="2000" b="1" dirty="0">
                <a:solidFill>
                  <a:srgbClr val="063A59"/>
                </a:solidFill>
                <a:latin typeface="Segoe UI" panose="020B0502040204020203" pitchFamily="34" charset="0"/>
              </a:rPr>
              <a:t>Source: Expert Program Management, </a:t>
            </a:r>
            <a:r>
              <a:rPr lang="en-GB" sz="2000" b="1" dirty="0" err="1">
                <a:solidFill>
                  <a:srgbClr val="063A59"/>
                </a:solidFill>
                <a:latin typeface="Segoe UI" panose="020B0502040204020203" pitchFamily="34" charset="0"/>
              </a:rPr>
              <a:t>Youtube</a:t>
            </a:r>
            <a:endParaRPr lang="en-GB" sz="20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2C2E6054-4D1B-43AB-A618-762B0010E9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4163" y="1200150"/>
            <a:ext cx="6034087" cy="3394075"/>
          </a:xfrm>
        </p:spPr>
      </p:pic>
    </p:spTree>
    <p:extLst>
      <p:ext uri="{BB962C8B-B14F-4D97-AF65-F5344CB8AC3E}">
        <p14:creationId xmlns:p14="http://schemas.microsoft.com/office/powerpoint/2010/main" val="12945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7914454" cy="857250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Sim Venture Validate – </a:t>
            </a:r>
            <a:b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Define Your Customer in 4 Steps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86AA25-B934-48BD-B4C8-55ED3DEA2A0A}"/>
              </a:ext>
            </a:extLst>
          </p:cNvPr>
          <p:cNvGrpSpPr/>
          <p:nvPr/>
        </p:nvGrpSpPr>
        <p:grpSpPr>
          <a:xfrm>
            <a:off x="-3067658" y="805587"/>
            <a:ext cx="10265842" cy="4064640"/>
            <a:chOff x="-3067658" y="805587"/>
            <a:chExt cx="10265842" cy="4064640"/>
          </a:xfrm>
        </p:grpSpPr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9F78F06D-3208-4693-BA61-E9542666E5F0}"/>
                </a:ext>
              </a:extLst>
            </p:cNvPr>
            <p:cNvSpPr/>
            <p:nvPr/>
          </p:nvSpPr>
          <p:spPr>
            <a:xfrm>
              <a:off x="-3067658" y="805587"/>
              <a:ext cx="4064640" cy="4064640"/>
            </a:xfrm>
            <a:prstGeom prst="blockArc">
              <a:avLst>
                <a:gd name="adj1" fmla="val 18900000"/>
                <a:gd name="adj2" fmla="val 2700000"/>
                <a:gd name="adj3" fmla="val 531"/>
              </a:avLst>
            </a:prstGeom>
          </p:spPr>
          <p:style>
            <a:lnRef idx="2">
              <a:schemeClr val="dk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798B5F3-FA23-478D-9926-86118FA97BC6}"/>
                </a:ext>
              </a:extLst>
            </p:cNvPr>
            <p:cNvSpPr/>
            <p:nvPr/>
          </p:nvSpPr>
          <p:spPr>
            <a:xfrm>
              <a:off x="685094" y="1561670"/>
              <a:ext cx="6513090" cy="464019"/>
            </a:xfrm>
            <a:custGeom>
              <a:avLst/>
              <a:gdLst>
                <a:gd name="connsiteX0" fmla="*/ 0 w 6513090"/>
                <a:gd name="connsiteY0" fmla="*/ 0 h 464019"/>
                <a:gd name="connsiteX1" fmla="*/ 6513090 w 6513090"/>
                <a:gd name="connsiteY1" fmla="*/ 0 h 464019"/>
                <a:gd name="connsiteX2" fmla="*/ 6513090 w 6513090"/>
                <a:gd name="connsiteY2" fmla="*/ 464019 h 464019"/>
                <a:gd name="connsiteX3" fmla="*/ 0 w 6513090"/>
                <a:gd name="connsiteY3" fmla="*/ 464019 h 464019"/>
                <a:gd name="connsiteX4" fmla="*/ 0 w 6513090"/>
                <a:gd name="connsiteY4" fmla="*/ 0 h 4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3090" h="464019">
                  <a:moveTo>
                    <a:pt x="0" y="0"/>
                  </a:moveTo>
                  <a:lnTo>
                    <a:pt x="6513090" y="0"/>
                  </a:lnTo>
                  <a:lnTo>
                    <a:pt x="6513090" y="464019"/>
                  </a:lnTo>
                  <a:lnTo>
                    <a:pt x="0" y="4640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316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n-GB" sz="22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1. What is the name of the Customer Segment?</a:t>
              </a:r>
              <a:endParaRPr lang="en-GB" sz="22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13168CA-27A9-4B08-A873-C5AB3F80F300}"/>
                </a:ext>
              </a:extLst>
            </p:cNvPr>
            <p:cNvSpPr/>
            <p:nvPr/>
          </p:nvSpPr>
          <p:spPr>
            <a:xfrm>
              <a:off x="395081" y="1503667"/>
              <a:ext cx="580024" cy="580024"/>
            </a:xfrm>
            <a:prstGeom prst="ellips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09DD00A-C054-49EB-ADD2-B656325B64CF}"/>
                </a:ext>
              </a:extLst>
            </p:cNvPr>
            <p:cNvSpPr/>
            <p:nvPr/>
          </p:nvSpPr>
          <p:spPr>
            <a:xfrm>
              <a:off x="951127" y="2257820"/>
              <a:ext cx="6247057" cy="464019"/>
            </a:xfrm>
            <a:custGeom>
              <a:avLst/>
              <a:gdLst>
                <a:gd name="connsiteX0" fmla="*/ 0 w 6247057"/>
                <a:gd name="connsiteY0" fmla="*/ 0 h 464019"/>
                <a:gd name="connsiteX1" fmla="*/ 6247057 w 6247057"/>
                <a:gd name="connsiteY1" fmla="*/ 0 h 464019"/>
                <a:gd name="connsiteX2" fmla="*/ 6247057 w 6247057"/>
                <a:gd name="connsiteY2" fmla="*/ 464019 h 464019"/>
                <a:gd name="connsiteX3" fmla="*/ 0 w 6247057"/>
                <a:gd name="connsiteY3" fmla="*/ 464019 h 464019"/>
                <a:gd name="connsiteX4" fmla="*/ 0 w 6247057"/>
                <a:gd name="connsiteY4" fmla="*/ 0 h 4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7057" h="464019">
                  <a:moveTo>
                    <a:pt x="0" y="0"/>
                  </a:moveTo>
                  <a:lnTo>
                    <a:pt x="6247057" y="0"/>
                  </a:lnTo>
                  <a:lnTo>
                    <a:pt x="6247057" y="464019"/>
                  </a:lnTo>
                  <a:lnTo>
                    <a:pt x="0" y="4640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316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n-GB" sz="22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2. What type of segment is this (B2B, B2C)?</a:t>
              </a:r>
              <a:endParaRPr lang="en-GB" sz="22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EB1CB22-CA49-410D-A1EA-4766AE437BD9}"/>
                </a:ext>
              </a:extLst>
            </p:cNvPr>
            <p:cNvSpPr/>
            <p:nvPr/>
          </p:nvSpPr>
          <p:spPr>
            <a:xfrm>
              <a:off x="661114" y="2199818"/>
              <a:ext cx="580024" cy="580024"/>
            </a:xfrm>
            <a:prstGeom prst="ellips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B61B4AB-6227-4EAD-B06F-86676735A9A8}"/>
                </a:ext>
              </a:extLst>
            </p:cNvPr>
            <p:cNvSpPr/>
            <p:nvPr/>
          </p:nvSpPr>
          <p:spPr>
            <a:xfrm>
              <a:off x="951127" y="2953971"/>
              <a:ext cx="6247057" cy="464019"/>
            </a:xfrm>
            <a:custGeom>
              <a:avLst/>
              <a:gdLst>
                <a:gd name="connsiteX0" fmla="*/ 0 w 6247057"/>
                <a:gd name="connsiteY0" fmla="*/ 0 h 464019"/>
                <a:gd name="connsiteX1" fmla="*/ 6247057 w 6247057"/>
                <a:gd name="connsiteY1" fmla="*/ 0 h 464019"/>
                <a:gd name="connsiteX2" fmla="*/ 6247057 w 6247057"/>
                <a:gd name="connsiteY2" fmla="*/ 464019 h 464019"/>
                <a:gd name="connsiteX3" fmla="*/ 0 w 6247057"/>
                <a:gd name="connsiteY3" fmla="*/ 464019 h 464019"/>
                <a:gd name="connsiteX4" fmla="*/ 0 w 6247057"/>
                <a:gd name="connsiteY4" fmla="*/ 0 h 4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47057" h="464019">
                  <a:moveTo>
                    <a:pt x="0" y="0"/>
                  </a:moveTo>
                  <a:lnTo>
                    <a:pt x="6247057" y="0"/>
                  </a:lnTo>
                  <a:lnTo>
                    <a:pt x="6247057" y="464019"/>
                  </a:lnTo>
                  <a:lnTo>
                    <a:pt x="0" y="4640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316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None/>
              </a:pPr>
              <a:r>
                <a:rPr lang="en-GB" sz="22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3. Provide customer age or company size.</a:t>
              </a:r>
              <a:endParaRPr lang="en-GB" sz="2200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1465EA9-0CBC-4BD0-857C-3905BAEC20C3}"/>
                </a:ext>
              </a:extLst>
            </p:cNvPr>
            <p:cNvSpPr/>
            <p:nvPr/>
          </p:nvSpPr>
          <p:spPr>
            <a:xfrm>
              <a:off x="661114" y="2895968"/>
              <a:ext cx="580024" cy="580024"/>
            </a:xfrm>
            <a:prstGeom prst="ellips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FA3BF7-D13E-4329-9B08-23333DA50A71}"/>
                </a:ext>
              </a:extLst>
            </p:cNvPr>
            <p:cNvSpPr/>
            <p:nvPr/>
          </p:nvSpPr>
          <p:spPr>
            <a:xfrm>
              <a:off x="973332" y="3650121"/>
              <a:ext cx="6224851" cy="464019"/>
            </a:xfrm>
            <a:custGeom>
              <a:avLst/>
              <a:gdLst>
                <a:gd name="connsiteX0" fmla="*/ 0 w 6513090"/>
                <a:gd name="connsiteY0" fmla="*/ 0 h 464019"/>
                <a:gd name="connsiteX1" fmla="*/ 6513090 w 6513090"/>
                <a:gd name="connsiteY1" fmla="*/ 0 h 464019"/>
                <a:gd name="connsiteX2" fmla="*/ 6513090 w 6513090"/>
                <a:gd name="connsiteY2" fmla="*/ 464019 h 464019"/>
                <a:gd name="connsiteX3" fmla="*/ 0 w 6513090"/>
                <a:gd name="connsiteY3" fmla="*/ 464019 h 464019"/>
                <a:gd name="connsiteX4" fmla="*/ 0 w 6513090"/>
                <a:gd name="connsiteY4" fmla="*/ 0 h 46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13090" h="464019">
                  <a:moveTo>
                    <a:pt x="0" y="0"/>
                  </a:moveTo>
                  <a:lnTo>
                    <a:pt x="6513090" y="0"/>
                  </a:lnTo>
                  <a:lnTo>
                    <a:pt x="6513090" y="464019"/>
                  </a:lnTo>
                  <a:lnTo>
                    <a:pt x="0" y="46401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8316" tIns="55880" rIns="55880" bIns="5588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200" kern="1200" dirty="0"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4. Describe 3 customers.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5F714E-9052-48C9-A4FB-61D65ECAD3C2}"/>
                </a:ext>
              </a:extLst>
            </p:cNvPr>
            <p:cNvSpPr/>
            <p:nvPr/>
          </p:nvSpPr>
          <p:spPr>
            <a:xfrm>
              <a:off x="395081" y="3592119"/>
              <a:ext cx="580024" cy="580024"/>
            </a:xfrm>
            <a:prstGeom prst="ellipse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7665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1162050"/>
            <a:ext cx="9266308" cy="30762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3" action="ppaction://hlinksldjump"/>
              </a:rPr>
              <a:t>Learning Objectives 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4" action="ppaction://hlinksldjump"/>
              </a:rPr>
              <a:t>Quote by Philip Kotler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5" action="ppaction://hlinksldjump"/>
              </a:rPr>
              <a:t>Case Study Example – Cross Pens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6" action="ppaction://hlinksldjump"/>
              </a:rPr>
              <a:t>Business Model Canvas – Desirability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7" action="ppaction://hlinksldjump"/>
              </a:rPr>
              <a:t>Business Model Canvas – Feasibility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8" action="ppaction://hlinksldjump"/>
              </a:rPr>
              <a:t>Business Model Canvas – Viability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 of Contents</a:t>
            </a:r>
            <a:r>
              <a:rPr lang="en-GB" sz="3200" b="1" baseline="0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 of 3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</a:rPr>
              <a:t>Persona Exercise 1 of 2 </a:t>
            </a:r>
            <a:endParaRPr lang="en-GB" sz="20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D09EF8-3DCE-48BF-824B-5AC757DC6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33" y="1329145"/>
            <a:ext cx="6059528" cy="3017283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GB" sz="24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List the key terms to describe your target customer.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For example: 18-24 year old, female, Irish, university student.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Use Google Image to select an image that best represents your target audience.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27475-B3C7-4DD0-A5FD-2E2954F5E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0" t="46535" r="64097"/>
          <a:stretch/>
        </p:blipFill>
        <p:spPr>
          <a:xfrm>
            <a:off x="7487717" y="8174"/>
            <a:ext cx="1656283" cy="1411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5DD60-81A4-42C3-862B-93698BBBC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4922" t="46693" r="37206"/>
          <a:stretch/>
        </p:blipFill>
        <p:spPr>
          <a:xfrm>
            <a:off x="7649653" y="1404352"/>
            <a:ext cx="1332410" cy="1433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CD689-0C69-44AB-9A3B-8671939E5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3250" t="46693" r="4766"/>
          <a:stretch/>
        </p:blipFill>
        <p:spPr>
          <a:xfrm>
            <a:off x="7742113" y="2800531"/>
            <a:ext cx="1401887" cy="131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48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</a:rPr>
              <a:t>Persona Exercise 2 of 2 </a:t>
            </a:r>
            <a:endParaRPr lang="en-GB" sz="20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D09EF8-3DCE-48BF-824B-5AC757DC6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832" y="1016839"/>
            <a:ext cx="6059528" cy="3814355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en-GB" sz="80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Find other images to represent their:</a:t>
            </a:r>
          </a:p>
          <a:p>
            <a:pPr lvl="1" algn="just">
              <a:lnSpc>
                <a:spcPct val="170000"/>
              </a:lnSpc>
            </a:pPr>
            <a:r>
              <a:rPr lang="en-GB" sz="80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Habits &amp; interests, </a:t>
            </a:r>
          </a:p>
          <a:p>
            <a:pPr lvl="1" algn="just">
              <a:lnSpc>
                <a:spcPct val="170000"/>
              </a:lnSpc>
            </a:pPr>
            <a:r>
              <a:rPr lang="en-GB" sz="80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Desires, </a:t>
            </a:r>
          </a:p>
          <a:p>
            <a:pPr lvl="1" algn="just">
              <a:lnSpc>
                <a:spcPct val="170000"/>
              </a:lnSpc>
            </a:pPr>
            <a:r>
              <a:rPr lang="en-GB" sz="80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Fears &amp; pain points.</a:t>
            </a:r>
          </a:p>
          <a:p>
            <a:pPr algn="just">
              <a:lnSpc>
                <a:spcPct val="170000"/>
              </a:lnSpc>
            </a:pPr>
            <a:r>
              <a:rPr lang="en-GB" sz="80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Create a portfolio of images of your target customer.</a:t>
            </a:r>
          </a:p>
          <a:p>
            <a:pPr algn="just">
              <a:lnSpc>
                <a:spcPct val="170000"/>
              </a:lnSpc>
            </a:pPr>
            <a:r>
              <a:rPr lang="en-GB" sz="80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Add your preferred image to Sim Venture Validate.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2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B4C18F-14BB-4731-A487-5897BD8BC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57928" y="0"/>
            <a:ext cx="3287674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20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3" y="1051611"/>
            <a:ext cx="5051867" cy="409188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</a:t>
            </a: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Your product / service cannot target everybody.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</a:t>
            </a: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Identify a specific customer segment that you can lead.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</a:t>
            </a:r>
            <a:r>
              <a:rPr lang="en-GB" sz="2200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Develop a persona that accurately portrays your target customer.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Develop a persona to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visualise your target customer.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Snip Single Corner 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7082" y="479909"/>
            <a:ext cx="3665494" cy="3665494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BC0F7-1291-4997-A098-C3649B01E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92464" y="479909"/>
            <a:ext cx="3665494" cy="3665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3" y="231205"/>
            <a:ext cx="6446004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188942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1162050"/>
            <a:ext cx="9266308" cy="35840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3" action="ppaction://hlinksldjump"/>
              </a:rPr>
              <a:t>Questions on Customer Segmentation 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4" action="ppaction://hlinksldjump"/>
              </a:rPr>
              <a:t>Approaches to Customer Segmentation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5" action="ppaction://hlinksldjump"/>
              </a:rPr>
              <a:t>Ways to Segment by </a:t>
            </a:r>
            <a:r>
              <a:rPr lang="en-GB" sz="2200" dirty="0">
                <a:solidFill>
                  <a:srgbClr val="0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5" action="ppaction://hlinksldjump"/>
              </a:rPr>
              <a:t>Demographics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  <a:hlinkClick r:id="rId5" action="ppaction://hlinksldjump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6" action="ppaction://hlinksldjump"/>
              </a:rPr>
              <a:t>Ways to Segment by </a:t>
            </a:r>
            <a:r>
              <a:rPr lang="en-GB" sz="2200" dirty="0" err="1">
                <a:solidFill>
                  <a:srgbClr val="0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6" action="ppaction://hlinksldjump"/>
              </a:rPr>
              <a:t>Geographics</a:t>
            </a:r>
            <a:endParaRPr lang="en-GB" sz="2200" dirty="0">
              <a:solidFill>
                <a:srgbClr val="00000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7" action="ppaction://hlinksldjump"/>
              </a:rPr>
              <a:t>Ways to Segment by </a:t>
            </a:r>
            <a:r>
              <a:rPr lang="en-GB" sz="2200" dirty="0">
                <a:solidFill>
                  <a:srgbClr val="0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7" action="ppaction://hlinksldjump"/>
              </a:rPr>
              <a:t>Psychographics</a:t>
            </a:r>
            <a:endParaRPr lang="en-GB" sz="2200" dirty="0">
              <a:solidFill>
                <a:srgbClr val="00000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8" action="ppaction://hlinksldjump"/>
              </a:rPr>
              <a:t>Ways to Segment by </a:t>
            </a:r>
            <a:r>
              <a:rPr lang="en-GB" sz="2200" dirty="0">
                <a:solidFill>
                  <a:srgbClr val="00000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8" action="ppaction://hlinksldjump"/>
              </a:rPr>
              <a:t>Behaviours</a:t>
            </a:r>
            <a:endParaRPr lang="en-GB" sz="2200" dirty="0">
              <a:solidFill>
                <a:srgbClr val="00000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 of Contents</a:t>
            </a:r>
            <a:r>
              <a:rPr lang="en-GB" sz="3200" b="1" baseline="0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 of 3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0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2" y="1162050"/>
            <a:ext cx="9266308" cy="35840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3" action="ppaction://hlinksldjump"/>
              </a:rPr>
              <a:t>Benefits of Market Segmentation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4" action="ppaction://hlinksldjump"/>
              </a:rPr>
              <a:t>Video Explainer – STP Marketing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5" action="ppaction://hlinksldjump"/>
              </a:rPr>
              <a:t>Sim Venture Validate – Define Your Customer in 4 Steps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6" action="ppaction://hlinksldjump"/>
              </a:rPr>
              <a:t>Persona Exercise 1 of 2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7" action="ppaction://hlinksldjump"/>
              </a:rPr>
              <a:t>Persona Exercise 2 of 2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  <a:hlinkClick r:id="rId8" action="ppaction://hlinksldjump"/>
              </a:rPr>
              <a:t>Key Takeaways</a:t>
            </a:r>
            <a:endParaRPr lang="en-GB" sz="2200" dirty="0"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22A11-5A29-4690-9B07-9CF64752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312306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Table of Contents</a:t>
            </a:r>
            <a:r>
              <a:rPr lang="en-GB" sz="3200" b="1" baseline="0" dirty="0">
                <a:solidFill>
                  <a:srgbClr val="063A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 of 3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25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833" y="1051611"/>
            <a:ext cx="4662409" cy="35840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Understand  methods for segmenting a market. </a:t>
            </a: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Know the benefits of segmenting.</a:t>
            </a: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Identify a target segment for your business idea. </a:t>
            </a: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 Develop a persona to visualise your target customer.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Snip Single Corner 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47082" y="479909"/>
            <a:ext cx="3665494" cy="3665494"/>
          </a:xfrm>
          <a:prstGeom prst="snip1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BC0F7-1291-4997-A098-C3649B01E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92464" y="479909"/>
            <a:ext cx="3665494" cy="3665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EA51D5-EB1B-4465-981B-36FDF4AED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3" y="231205"/>
            <a:ext cx="6446004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Learning Objectives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18" y="32852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Quote by Philip Kotler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Content Placeholder 4" descr="This image shows a photograph of the marketing guru Philip Kotler and his quote: &quot;There is only one winning strategy. It is to carefully define the target market and direct a superior offering to that target market&quot;.&#10;">
            <a:extLst>
              <a:ext uri="{FF2B5EF4-FFF2-40B4-BE49-F238E27FC236}">
                <a16:creationId xmlns:a16="http://schemas.microsoft.com/office/drawing/2014/main" id="{DF04ADD9-341F-4A3F-8E25-E6B8A0E54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1282" y="1026530"/>
            <a:ext cx="7355105" cy="3394075"/>
          </a:xfrm>
        </p:spPr>
      </p:pic>
    </p:spTree>
    <p:extLst>
      <p:ext uri="{BB962C8B-B14F-4D97-AF65-F5344CB8AC3E}">
        <p14:creationId xmlns:p14="http://schemas.microsoft.com/office/powerpoint/2010/main" val="3539458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18" y="32852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Case Study Example – Cross Pens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0F1C0C-37E5-42EB-B850-DD0B582FA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6247046" cy="3394472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Content Placeholder 10" descr="This image shows a picture of a writing pen by the manufacturer Cross. The wording  says Engraved Cross Pens.&#10;">
            <a:extLst>
              <a:ext uri="{FF2B5EF4-FFF2-40B4-BE49-F238E27FC236}">
                <a16:creationId xmlns:a16="http://schemas.microsoft.com/office/drawing/2014/main" id="{20D29E11-9CAC-43F4-ACB3-AA096D31A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82" y="1185775"/>
            <a:ext cx="6202964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65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Business Model Canvas – Desirability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457200" y="98411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This is an image of the right hand side of the canvas, which represents the desirability element of a business idea. It includes value proposition, customer relationships, customer channels and customer segments. ">
            <a:extLst>
              <a:ext uri="{FF2B5EF4-FFF2-40B4-BE49-F238E27FC236}">
                <a16:creationId xmlns:a16="http://schemas.microsoft.com/office/drawing/2014/main" id="{B30E6A7F-9CF6-4E94-B0B8-8FDD567CD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204" y="1082702"/>
            <a:ext cx="48672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1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B491-2490-4EF0-9D45-EDF21EB9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32" y="26310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rgbClr val="063A59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Business Model Canvas – Feasibility</a:t>
            </a:r>
            <a:endParaRPr lang="en-GB" sz="3200" b="1" dirty="0">
              <a:solidFill>
                <a:srgbClr val="063A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D99E2-4F78-4B38-BE92-BFA5CF73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09" y="984115"/>
            <a:ext cx="6406738" cy="427030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IE" sz="2200" b="1" dirty="0">
              <a:solidFill>
                <a:prstClr val="black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D1B5986-6DE7-49EC-AA2A-7AD502BD137F}"/>
              </a:ext>
            </a:extLst>
          </p:cNvPr>
          <p:cNvSpPr txBox="1">
            <a:spLocks/>
          </p:cNvSpPr>
          <p:nvPr/>
        </p:nvSpPr>
        <p:spPr>
          <a:xfrm>
            <a:off x="457200" y="98411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This is an image of the left hand side of the canvas, which represents the feasibility element of a business idea. It includes key partners, key activities and key resources. ">
            <a:extLst>
              <a:ext uri="{FF2B5EF4-FFF2-40B4-BE49-F238E27FC236}">
                <a16:creationId xmlns:a16="http://schemas.microsoft.com/office/drawing/2014/main" id="{EDE9B625-A735-40EB-9B69-E3076AC05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315" y="984115"/>
            <a:ext cx="37433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510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4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ca0c10b-2582-4657-b76b-f5eb3cd88d4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89290D39B6543A70E6129771020A3" ma:contentTypeVersion="17" ma:contentTypeDescription="Create a new document." ma:contentTypeScope="" ma:versionID="3c4870ec0ebbbdc7d433337a9bfd5637">
  <xsd:schema xmlns:xsd="http://www.w3.org/2001/XMLSchema" xmlns:xs="http://www.w3.org/2001/XMLSchema" xmlns:p="http://schemas.microsoft.com/office/2006/metadata/properties" xmlns:ns3="bca0c10b-2582-4657-b76b-f5eb3cd88d41" xmlns:ns4="7ad3c84b-4df8-4252-8da1-ae4bd4e9fc9f" targetNamespace="http://schemas.microsoft.com/office/2006/metadata/properties" ma:root="true" ma:fieldsID="043f04ab57755148cae399c5d205b04f" ns3:_="" ns4:_="">
    <xsd:import namespace="bca0c10b-2582-4657-b76b-f5eb3cd88d41"/>
    <xsd:import namespace="7ad3c84b-4df8-4252-8da1-ae4bd4e9fc9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0c10b-2582-4657-b76b-f5eb3cd88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3c84b-4df8-4252-8da1-ae4bd4e9fc9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52A081-F0E0-4BD8-972D-E9D29EB3CB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4F21D9-5497-4150-8DB9-7E4590946191}">
  <ds:schemaRefs>
    <ds:schemaRef ds:uri="7ad3c84b-4df8-4252-8da1-ae4bd4e9fc9f"/>
    <ds:schemaRef ds:uri="http://purl.org/dc/terms/"/>
    <ds:schemaRef ds:uri="http://purl.org/dc/dcmitype/"/>
    <ds:schemaRef ds:uri="http://schemas.microsoft.com/office/2006/metadata/properties"/>
    <ds:schemaRef ds:uri="http://schemas.microsoft.com/office/2006/documentManagement/types"/>
    <ds:schemaRef ds:uri="bca0c10b-2582-4657-b76b-f5eb3cd88d41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04D1636-17DF-433D-9167-A1166658ED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a0c10b-2582-4657-b76b-f5eb3cd88d41"/>
    <ds:schemaRef ds:uri="7ad3c84b-4df8-4252-8da1-ae4bd4e9fc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828</Words>
  <Application>Microsoft Office PowerPoint</Application>
  <PresentationFormat>On-screen Show (16:9)</PresentationFormat>
  <Paragraphs>165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Segoe UI</vt:lpstr>
      <vt:lpstr>Verdana</vt:lpstr>
      <vt:lpstr>Wingdings</vt:lpstr>
      <vt:lpstr>4_Office Theme</vt:lpstr>
      <vt:lpstr>Customer Segmentation</vt:lpstr>
      <vt:lpstr>Table of Contents 1 of 3</vt:lpstr>
      <vt:lpstr>Table of Contents 2 of 3</vt:lpstr>
      <vt:lpstr>Table of Contents 3 of 3</vt:lpstr>
      <vt:lpstr>Learning Objectives </vt:lpstr>
      <vt:lpstr>Quote by Philip Kotler</vt:lpstr>
      <vt:lpstr>Case Study Example – Cross Pens</vt:lpstr>
      <vt:lpstr>Business Model Canvas – Desirability</vt:lpstr>
      <vt:lpstr>Business Model Canvas – Feasibility</vt:lpstr>
      <vt:lpstr>Business Model Canvas – Viability</vt:lpstr>
      <vt:lpstr>Questions on Customer Segmentation</vt:lpstr>
      <vt:lpstr>Approaches to Customer Segmentation</vt:lpstr>
      <vt:lpstr>Ways to Segment by Demographics</vt:lpstr>
      <vt:lpstr>Ways to Segment by Geographics</vt:lpstr>
      <vt:lpstr>Ways to Segment by Psychographics</vt:lpstr>
      <vt:lpstr>Ways to Segment by Behaviours</vt:lpstr>
      <vt:lpstr>Benefits of Market Segmentation</vt:lpstr>
      <vt:lpstr>Video Explainer – STP Marketing Source: Expert Program Management, Youtube</vt:lpstr>
      <vt:lpstr>Sim Venture Validate –  Define Your Customer in 4 Steps</vt:lpstr>
      <vt:lpstr>Persona Exercise 1 of 2 </vt:lpstr>
      <vt:lpstr>Persona Exercise 2 of 2 </vt:lpstr>
      <vt:lpstr>Key Takeaways</vt:lpstr>
    </vt:vector>
  </TitlesOfParts>
  <Company>DIT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Public Affairs</dc:creator>
  <cp:lastModifiedBy>Martina Brophy</cp:lastModifiedBy>
  <cp:revision>46</cp:revision>
  <dcterms:created xsi:type="dcterms:W3CDTF">2019-01-21T16:00:28Z</dcterms:created>
  <dcterms:modified xsi:type="dcterms:W3CDTF">2024-07-16T14:38:06Z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0x01010032089290D39B6543A70E6129771020A3</vt:lpwstr>
  </property>
  <property fmtid="{D5CDD505-2E9C-101B-9397-08002B2CF9AE}" pid="3" name="ArticulateGUID">
    <vt:lpwstr>39550312-458B-44ED-B99F-BA6522445B84</vt:lpwstr>
  </property>
  <property fmtid="{D5CDD505-2E9C-101B-9397-08002B2CF9AE}" pid="4" name="ArticulatePath">
    <vt:lpwstr>https://tudublin-my.sharepoint.com/personal/beatriz_garciapascual_tudublin_ie/Documents/Desktop/ACCESIBLE ELEARNING - DISSABILITIES/Tom Cooney - Online programme/Lecture 3 - Customer Segmentation</vt:lpwstr>
  </property>
</Properties>
</file>