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82" r:id="rId4"/>
    <p:sldId id="279" r:id="rId5"/>
    <p:sldId id="280" r:id="rId6"/>
    <p:sldId id="281" r:id="rId7"/>
    <p:sldId id="265" r:id="rId8"/>
    <p:sldId id="284" r:id="rId9"/>
    <p:sldId id="271" r:id="rId10"/>
    <p:sldId id="276" r:id="rId11"/>
    <p:sldId id="277" r:id="rId12"/>
    <p:sldId id="25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260" autoAdjust="0"/>
    <p:restoredTop sz="94640" autoAdjust="0"/>
  </p:normalViewPr>
  <p:slideViewPr>
    <p:cSldViewPr>
      <p:cViewPr>
        <p:scale>
          <a:sx n="66" d="100"/>
          <a:sy n="66" d="100"/>
        </p:scale>
        <p:origin x="84" y="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C3174-2355-4040-A1AC-81A787F38A26}" type="datetimeFigureOut">
              <a:rPr lang="en-GB" smtClean="0"/>
              <a:pPr/>
              <a:t>16/12/2014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321E0-13B4-4ABF-B7F1-E371A0CA45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4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en-US" dirty="0" smtClean="0"/>
              <a:t>Quality</a:t>
            </a:r>
            <a:r>
              <a:rPr lang="en-US" baseline="0" dirty="0" smtClean="0"/>
              <a:t> of the training and experience from firm– immense. Arms you to take on any challenge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The world we live in is complex, with no quick fixes to some of the biggest problems and challenges we face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baseline="0" dirty="0" smtClean="0"/>
              <a:t>People </a:t>
            </a:r>
            <a:r>
              <a:rPr lang="en-US" baseline="0" dirty="0" err="1" smtClean="0"/>
              <a:t>People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People</a:t>
            </a:r>
            <a:r>
              <a:rPr lang="en-US" baseline="0" dirty="0" smtClean="0"/>
              <a:t>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We can’t be afraid of taking on those big challenges – change is generational, change is about real people on the ground – change will happen by mobilizing those incredible people who often feel like they have no voice, no role to play – What change will we see in our generation, what change will we seek?</a:t>
            </a:r>
          </a:p>
          <a:p>
            <a:endParaRPr lang="en-GB" dirty="0" smtClean="0"/>
          </a:p>
          <a:p>
            <a:endParaRPr lang="en-GB" dirty="0" smtClean="0"/>
          </a:p>
          <a:p>
            <a:pPr marL="228600" indent="-228600">
              <a:buAutoNum type="arabicParenR"/>
            </a:pPr>
            <a:r>
              <a:rPr lang="en-US" dirty="0" smtClean="0"/>
              <a:t>Professionalism</a:t>
            </a:r>
            <a:r>
              <a:rPr lang="en-US" baseline="0" dirty="0" smtClean="0"/>
              <a:t>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People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Diversity of client work and getting into the detail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321E0-13B4-4ABF-B7F1-E371A0CA45D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120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321E0-13B4-4ABF-B7F1-E371A0CA45D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395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321E0-13B4-4ABF-B7F1-E371A0CA45D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570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321E0-13B4-4ABF-B7F1-E371A0CA45D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78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3159-0BAD-4394-AB74-5AB0B3BF73E9}" type="datetimeFigureOut">
              <a:rPr lang="en-GB" smtClean="0"/>
              <a:pPr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6FE5-E099-479B-BC23-B89673D40A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3159-0BAD-4394-AB74-5AB0B3BF73E9}" type="datetimeFigureOut">
              <a:rPr lang="en-GB" smtClean="0"/>
              <a:pPr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6FE5-E099-479B-BC23-B89673D40A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3159-0BAD-4394-AB74-5AB0B3BF73E9}" type="datetimeFigureOut">
              <a:rPr lang="en-GB" smtClean="0"/>
              <a:pPr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6FE5-E099-479B-BC23-B89673D40A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3159-0BAD-4394-AB74-5AB0B3BF73E9}" type="datetimeFigureOut">
              <a:rPr lang="en-GB" smtClean="0"/>
              <a:pPr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6FE5-E099-479B-BC23-B89673D40A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3159-0BAD-4394-AB74-5AB0B3BF73E9}" type="datetimeFigureOut">
              <a:rPr lang="en-GB" smtClean="0"/>
              <a:pPr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6FE5-E099-479B-BC23-B89673D40A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3159-0BAD-4394-AB74-5AB0B3BF73E9}" type="datetimeFigureOut">
              <a:rPr lang="en-GB" smtClean="0"/>
              <a:pPr/>
              <a:t>16/12/2014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6FE5-E099-479B-BC23-B89673D40A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3159-0BAD-4394-AB74-5AB0B3BF73E9}" type="datetimeFigureOut">
              <a:rPr lang="en-GB" smtClean="0"/>
              <a:pPr/>
              <a:t>16/12/2014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6FE5-E099-479B-BC23-B89673D40A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3159-0BAD-4394-AB74-5AB0B3BF73E9}" type="datetimeFigureOut">
              <a:rPr lang="en-GB" smtClean="0"/>
              <a:pPr/>
              <a:t>16/12/2014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6FE5-E099-479B-BC23-B89673D40A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3159-0BAD-4394-AB74-5AB0B3BF73E9}" type="datetimeFigureOut">
              <a:rPr lang="en-GB" smtClean="0"/>
              <a:pPr/>
              <a:t>16/12/2014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6FE5-E099-479B-BC23-B89673D40A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3159-0BAD-4394-AB74-5AB0B3BF73E9}" type="datetimeFigureOut">
              <a:rPr lang="en-GB" smtClean="0"/>
              <a:pPr/>
              <a:t>16/12/2014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6FE5-E099-479B-BC23-B89673D40A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3159-0BAD-4394-AB74-5AB0B3BF73E9}" type="datetimeFigureOut">
              <a:rPr lang="en-GB" smtClean="0"/>
              <a:pPr/>
              <a:t>16/12/2014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56FE5-E099-479B-BC23-B89673D40AE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F3159-0BAD-4394-AB74-5AB0B3BF73E9}" type="datetimeFigureOut">
              <a:rPr lang="en-GB" smtClean="0"/>
              <a:pPr/>
              <a:t>16/12/2014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56FE5-E099-479B-BC23-B89673D40AE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31" y="0"/>
            <a:ext cx="9075569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6350" y="5991225"/>
            <a:ext cx="40576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5758" y="0"/>
            <a:ext cx="2228242" cy="173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552" y="692696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002060"/>
                </a:solidFill>
              </a:rPr>
              <a:t>Costs </a:t>
            </a:r>
            <a:endParaRPr lang="en-GB" sz="5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2875014"/>
            <a:ext cx="32388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2% of project funding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Annual membership fee – currently waived  </a:t>
            </a:r>
          </a:p>
          <a:p>
            <a:endParaRPr lang="en-US" dirty="0"/>
          </a:p>
          <a:p>
            <a:endParaRPr lang="en-US" dirty="0" smtClean="0"/>
          </a:p>
          <a:p>
            <a:endParaRPr lang="en-IE" dirty="0"/>
          </a:p>
        </p:txBody>
      </p:sp>
      <p:pic>
        <p:nvPicPr>
          <p:cNvPr id="8" name="Picture 2" descr="https://ci6.googleusercontent.com/proxy/wPXaVIuoZ1q56dT1pY0Nngfb9Ds1u3CNAc19Fg4LUL1Y8ND-K0u7liU2j03gSjXuehP-zxsUrfcKJdvEBntgfNrk1lIRja7NLrJ9RG4NVgD7clh-gFS0KDAtKzA5dhkna3Qr8iAyTacMKdNgO37JRQWOS9aCTQ4=s0-d-e1-ft#http://www.bridgingadvisor.co.uk/wp-content/uploads/2012/11/iStock_000019765988_Small-460x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3516043" cy="191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6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6350" y="5991225"/>
            <a:ext cx="40576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5758" y="0"/>
            <a:ext cx="2228242" cy="173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552" y="332656"/>
            <a:ext cx="6376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002060"/>
                </a:solidFill>
              </a:rPr>
              <a:t>Why use the GRID?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3080" y="2239768"/>
            <a:ext cx="828092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Quick 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Cheap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Engage your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smtClean="0"/>
              <a:t>customers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Discretionary PG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Flexible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72109"/>
            <a:ext cx="3672251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1" y="2586558"/>
            <a:ext cx="7884369" cy="427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5758" y="0"/>
            <a:ext cx="2228242" cy="173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59631" y="692696"/>
            <a:ext cx="5040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Get on the GRID now!</a:t>
            </a:r>
            <a:endParaRPr lang="en-IE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6350" y="5991225"/>
            <a:ext cx="40576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5758" y="0"/>
            <a:ext cx="2228242" cy="173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620688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002060"/>
                </a:solidFill>
              </a:rPr>
              <a:t>Peer to Peer Finance</a:t>
            </a:r>
            <a:endParaRPr lang="en-GB" sz="5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988840"/>
            <a:ext cx="367240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Based on the simple principle of cutting out the middleman – the bank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Those who have money get it to those who need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IE" dirty="0"/>
          </a:p>
        </p:txBody>
      </p:sp>
      <p:pic>
        <p:nvPicPr>
          <p:cNvPr id="1026" name="Picture 2" descr="https://ci6.googleusercontent.com/proxy/wPXaVIuoZ1q56dT1pY0Nngfb9Ds1u3CNAc19Fg4LUL1Y8ND-K0u7liU2j03gSjXuehP-zxsUrfcKJdvEBntgfNrk1lIRja7NLrJ9RG4NVgD7clh-gFS0KDAtKzA5dhkna3Qr8iAyTacMKdNgO37JRQWOS9aCTQ4=s0-d-e1-ft#http://www.bridgingadvisor.co.uk/wp-content/uploads/2012/11/iStock_000019765988_Small-460x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3516043" cy="191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6350" y="5991225"/>
            <a:ext cx="40576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5758" y="0"/>
            <a:ext cx="2228242" cy="173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552" y="332656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002060"/>
                </a:solidFill>
              </a:rPr>
              <a:t>The GRID</a:t>
            </a:r>
            <a:endParaRPr lang="en-GB" sz="5400" dirty="0">
              <a:solidFill>
                <a:srgbClr val="002060"/>
              </a:solidFill>
            </a:endParaRPr>
          </a:p>
        </p:txBody>
      </p:sp>
      <p:pic>
        <p:nvPicPr>
          <p:cNvPr id="5" name="Picture 4" descr="twit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00808"/>
            <a:ext cx="9144000" cy="304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69160"/>
            <a:ext cx="42576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07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6350" y="5410200"/>
            <a:ext cx="40576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0" y="609600"/>
            <a:ext cx="6934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8305" name="Object 1"/>
          <p:cNvGraphicFramePr>
            <a:graphicFrameLocks noChangeAspect="1"/>
          </p:cNvGraphicFramePr>
          <p:nvPr/>
        </p:nvGraphicFramePr>
        <p:xfrm>
          <a:off x="2286000" y="0"/>
          <a:ext cx="3505200" cy="2698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Bitmap Image" r:id="rId5" imgW="9019048" imgH="6409524" progId="Paint.Picture">
                  <p:embed/>
                </p:oleObj>
              </mc:Choice>
              <mc:Fallback>
                <p:oleObj name="Bitmap Image" r:id="rId5" imgW="9019048" imgH="64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0"/>
                        <a:ext cx="3505200" cy="26982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0" y="2667000"/>
          <a:ext cx="35052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Bitmap Image" r:id="rId7" imgW="8980952" imgH="6409524" progId="Paint.Picture">
                  <p:embed/>
                </p:oleObj>
              </mc:Choice>
              <mc:Fallback>
                <p:oleObj name="Bitmap Image" r:id="rId7" imgW="8980952" imgH="64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67000"/>
                        <a:ext cx="3505200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5778631" y="0"/>
          <a:ext cx="3365369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Bitmap Image" r:id="rId9" imgW="8888066" imgH="6466667" progId="Paint.Picture">
                  <p:embed/>
                </p:oleObj>
              </mc:Choice>
              <mc:Fallback>
                <p:oleObj name="Bitmap Image" r:id="rId9" imgW="8888066" imgH="64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631" y="0"/>
                        <a:ext cx="3365369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8311" name="Object 7"/>
          <p:cNvGraphicFramePr>
            <a:graphicFrameLocks noChangeAspect="1"/>
          </p:cNvGraphicFramePr>
          <p:nvPr/>
        </p:nvGraphicFramePr>
        <p:xfrm>
          <a:off x="3429000" y="2667000"/>
          <a:ext cx="3583536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Bitmap Image" r:id="rId11" imgW="8961905" imgH="6447619" progId="Paint.Picture">
                  <p:embed/>
                </p:oleObj>
              </mc:Choice>
              <mc:Fallback>
                <p:oleObj name="Bitmap Image" r:id="rId11" imgW="8961905" imgH="64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667000"/>
                        <a:ext cx="3583536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4800" y="48006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2E8242"/>
                </a:solidFill>
                <a:latin typeface="Calibri" pitchFamily="34" charset="0"/>
                <a:cs typeface="Calibri" pitchFamily="34" charset="0"/>
              </a:rPr>
              <a:t>RH </a:t>
            </a:r>
          </a:p>
          <a:p>
            <a:r>
              <a:rPr lang="en-GB" sz="3600" b="1" dirty="0" smtClean="0">
                <a:solidFill>
                  <a:srgbClr val="2E8242"/>
                </a:solidFill>
                <a:latin typeface="Calibri" pitchFamily="34" charset="0"/>
                <a:cs typeface="Calibri" pitchFamily="34" charset="0"/>
              </a:rPr>
              <a:t>DISTRIBUTION</a:t>
            </a:r>
            <a:endParaRPr lang="en-GB" sz="3600" b="1" dirty="0">
              <a:solidFill>
                <a:srgbClr val="2E824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447800" y="914400"/>
            <a:ext cx="9144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10668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2E8242"/>
                </a:solidFill>
                <a:latin typeface="Calibri" pitchFamily="34" charset="0"/>
                <a:cs typeface="Calibri" pitchFamily="34" charset="0"/>
              </a:rPr>
              <a:t>HAPPY        THREADS</a:t>
            </a:r>
            <a:endParaRPr lang="en-GB" sz="3600" b="1" dirty="0">
              <a:solidFill>
                <a:srgbClr val="2E824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9185" y="4648200"/>
            <a:ext cx="762481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0" y="609600"/>
            <a:ext cx="6934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4456" name="Object 8"/>
          <p:cNvGraphicFramePr>
            <a:graphicFrameLocks noChangeAspect="1"/>
          </p:cNvGraphicFramePr>
          <p:nvPr/>
        </p:nvGraphicFramePr>
        <p:xfrm>
          <a:off x="-1" y="-1"/>
          <a:ext cx="4648201" cy="3657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Bitmap Image" r:id="rId5" imgW="8961905" imgH="6447619" progId="Paint.Picture">
                  <p:embed/>
                </p:oleObj>
              </mc:Choice>
              <mc:Fallback>
                <p:oleObj name="Bitmap Image" r:id="rId5" imgW="8961905" imgH="64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-1"/>
                        <a:ext cx="4648201" cy="36576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4458" name="Object 10"/>
          <p:cNvGraphicFramePr>
            <a:graphicFrameLocks noChangeAspect="1"/>
          </p:cNvGraphicFramePr>
          <p:nvPr/>
        </p:nvGraphicFramePr>
        <p:xfrm>
          <a:off x="4572000" y="0"/>
          <a:ext cx="4572000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Bitmap Image" r:id="rId7" imgW="8961905" imgH="6523810" progId="Paint.Picture">
                  <p:embed/>
                </p:oleObj>
              </mc:Choice>
              <mc:Fallback>
                <p:oleObj name="Bitmap Image" r:id="rId7" imgW="8961905" imgH="65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0"/>
                        <a:ext cx="4572000" cy="361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69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9185" y="4572000"/>
            <a:ext cx="762481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0" y="609600"/>
            <a:ext cx="6934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44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6500" name="Object 4"/>
          <p:cNvGraphicFramePr>
            <a:graphicFrameLocks noChangeAspect="1"/>
          </p:cNvGraphicFramePr>
          <p:nvPr/>
        </p:nvGraphicFramePr>
        <p:xfrm>
          <a:off x="0" y="0"/>
          <a:ext cx="4683061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Bitmap Image" r:id="rId5" imgW="9038095" imgH="6466667" progId="Paint.Picture">
                  <p:embed/>
                </p:oleObj>
              </mc:Choice>
              <mc:Fallback>
                <p:oleObj name="Bitmap Image" r:id="rId5" imgW="9038095" imgH="64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683061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6502" name="Object 6"/>
          <p:cNvGraphicFramePr>
            <a:graphicFrameLocks noChangeAspect="1"/>
          </p:cNvGraphicFramePr>
          <p:nvPr/>
        </p:nvGraphicFramePr>
        <p:xfrm>
          <a:off x="4648200" y="0"/>
          <a:ext cx="44958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Bitmap Image" r:id="rId7" imgW="8923810" imgH="6392167" progId="Paint.Picture">
                  <p:embed/>
                </p:oleObj>
              </mc:Choice>
              <mc:Fallback>
                <p:oleObj name="Bitmap Image" r:id="rId7" imgW="8923810" imgH="63921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0"/>
                        <a:ext cx="4495800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27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6350" y="5991225"/>
            <a:ext cx="40576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5758" y="0"/>
            <a:ext cx="2228242" cy="173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7416" y="692696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002060"/>
                </a:solidFill>
              </a:rPr>
              <a:t>The Process</a:t>
            </a:r>
          </a:p>
          <a:p>
            <a:endParaRPr lang="en-GB" sz="5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2987" y="4005064"/>
            <a:ext cx="3384376" cy="223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988840"/>
            <a:ext cx="7344816" cy="3672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15" y="2230998"/>
            <a:ext cx="3363686" cy="3363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441" y="1646840"/>
            <a:ext cx="3455191" cy="47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6350" y="5991225"/>
            <a:ext cx="40576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5758" y="0"/>
            <a:ext cx="2228242" cy="173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7416" y="692696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002060"/>
                </a:solidFill>
              </a:rPr>
              <a:t>Type of funding</a:t>
            </a:r>
            <a:endParaRPr lang="en-GB" sz="5400" dirty="0" smtClean="0">
              <a:solidFill>
                <a:srgbClr val="002060"/>
              </a:solidFill>
            </a:endParaRPr>
          </a:p>
          <a:p>
            <a:endParaRPr lang="en-GB" sz="5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2987" y="4005064"/>
            <a:ext cx="3384376" cy="223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988840"/>
            <a:ext cx="7344816" cy="3672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15" y="2230998"/>
            <a:ext cx="3363686" cy="33636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7416" y="2204864"/>
            <a:ext cx="4088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of company: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Limited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Sole Traders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Proven </a:t>
            </a:r>
            <a:r>
              <a:rPr lang="en-US" dirty="0" err="1" smtClean="0"/>
              <a:t>cashflow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Clear ability to repay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Product for start-ups upcoming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Type of lending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3-36 months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Ideally asset focused with clear ROI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Must have a specific need  for funds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424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6350" y="5991225"/>
            <a:ext cx="40576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5758" y="0"/>
            <a:ext cx="2228242" cy="173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552" y="332656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002060"/>
                </a:solidFill>
              </a:rPr>
              <a:t>What we need from</a:t>
            </a:r>
            <a:r>
              <a:rPr lang="en-GB" sz="5400" dirty="0">
                <a:solidFill>
                  <a:srgbClr val="002060"/>
                </a:solidFill>
              </a:rPr>
              <a:t> </a:t>
            </a:r>
            <a:r>
              <a:rPr lang="en-GB" sz="5400" dirty="0" smtClean="0">
                <a:solidFill>
                  <a:srgbClr val="002060"/>
                </a:solidFill>
              </a:rPr>
              <a:t>our business customers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1590" y="2474972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Management accounts/Financial statements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Project budget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3 months bank statements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External credit </a:t>
            </a:r>
            <a:r>
              <a:rPr lang="en-US" dirty="0" smtClean="0"/>
              <a:t>score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ICB report (sole traders)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19898"/>
            <a:ext cx="3275856" cy="218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250</Words>
  <Application>Microsoft Office PowerPoint</Application>
  <PresentationFormat>On-screen Show (4:3)</PresentationFormat>
  <Paragraphs>77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Linehan</dc:creator>
  <cp:lastModifiedBy>Derek Butler</cp:lastModifiedBy>
  <cp:revision>33</cp:revision>
  <dcterms:created xsi:type="dcterms:W3CDTF">2014-10-06T12:23:08Z</dcterms:created>
  <dcterms:modified xsi:type="dcterms:W3CDTF">2014-12-17T08:54:38Z</dcterms:modified>
</cp:coreProperties>
</file>