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1" r:id="rId2"/>
    <p:sldId id="261" r:id="rId3"/>
    <p:sldId id="262" r:id="rId4"/>
    <p:sldId id="263" r:id="rId5"/>
    <p:sldId id="269" r:id="rId6"/>
    <p:sldId id="274" r:id="rId7"/>
    <p:sldId id="296" r:id="rId8"/>
    <p:sldId id="338" r:id="rId9"/>
    <p:sldId id="275" r:id="rId10"/>
    <p:sldId id="277" r:id="rId11"/>
    <p:sldId id="278" r:id="rId12"/>
    <p:sldId id="281" r:id="rId13"/>
    <p:sldId id="273" r:id="rId14"/>
    <p:sldId id="282" r:id="rId15"/>
    <p:sldId id="280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83" r:id="rId25"/>
    <p:sldId id="297" r:id="rId26"/>
    <p:sldId id="298" r:id="rId27"/>
    <p:sldId id="299" r:id="rId28"/>
    <p:sldId id="301" r:id="rId29"/>
    <p:sldId id="300" r:id="rId30"/>
    <p:sldId id="337" r:id="rId31"/>
    <p:sldId id="304" r:id="rId32"/>
    <p:sldId id="305" r:id="rId33"/>
    <p:sldId id="303" r:id="rId34"/>
    <p:sldId id="306" r:id="rId35"/>
    <p:sldId id="307" r:id="rId36"/>
    <p:sldId id="310" r:id="rId37"/>
    <p:sldId id="286" r:id="rId38"/>
    <p:sldId id="309" r:id="rId39"/>
    <p:sldId id="308" r:id="rId40"/>
    <p:sldId id="333" r:id="rId41"/>
    <p:sldId id="312" r:id="rId42"/>
    <p:sldId id="334" r:id="rId43"/>
    <p:sldId id="311" r:id="rId44"/>
    <p:sldId id="287" r:id="rId45"/>
    <p:sldId id="335" r:id="rId46"/>
    <p:sldId id="336" r:id="rId47"/>
    <p:sldId id="285" r:id="rId48"/>
    <p:sldId id="314" r:id="rId49"/>
    <p:sldId id="315" r:id="rId50"/>
    <p:sldId id="329" r:id="rId51"/>
    <p:sldId id="328" r:id="rId52"/>
    <p:sldId id="327" r:id="rId53"/>
    <p:sldId id="326" r:id="rId54"/>
    <p:sldId id="325" r:id="rId55"/>
    <p:sldId id="324" r:id="rId56"/>
    <p:sldId id="323" r:id="rId57"/>
    <p:sldId id="322" r:id="rId58"/>
    <p:sldId id="321" r:id="rId59"/>
    <p:sldId id="339" r:id="rId60"/>
    <p:sldId id="330" r:id="rId6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88BB"/>
    <a:srgbClr val="EEEEEE"/>
    <a:srgbClr val="868782"/>
    <a:srgbClr val="03B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068" autoAdjust="0"/>
  </p:normalViewPr>
  <p:slideViewPr>
    <p:cSldViewPr snapToGrid="0" snapToObjects="1">
      <p:cViewPr varScale="1">
        <p:scale>
          <a:sx n="143" d="100"/>
          <a:sy n="143" d="100"/>
        </p:scale>
        <p:origin x="30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4D126-C574-B947-B340-1D251E8F1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83CD7-AE1B-4C43-80AA-4DB45FD13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590499"/>
            <a:ext cx="9144000" cy="414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11D754D-1599-0D4C-8578-A26F2588C07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53200" y="4162694"/>
            <a:ext cx="1283817" cy="38426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8C6702AD-AA7D-5E42-B62A-AD1430AF2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" t="-46224" r="-474" b="-46224"/>
          <a:stretch/>
        </p:blipFill>
        <p:spPr>
          <a:xfrm>
            <a:off x="4589810" y="4119151"/>
            <a:ext cx="1793965" cy="471347"/>
          </a:xfrm>
          <a:prstGeom prst="rect">
            <a:avLst/>
          </a:prstGeom>
        </p:spPr>
      </p:pic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E9F931AB-08CB-2042-9702-88CE7B208C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6507"/>
          <a:stretch>
            <a:fillRect/>
          </a:stretch>
        </p:blipFill>
        <p:spPr>
          <a:xfrm>
            <a:off x="7928457" y="4119150"/>
            <a:ext cx="962994" cy="4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64945-53F7-DD44-BFCA-E50821366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CE986-5603-CF44-9BE0-77EEAFD4B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05632" y="0"/>
            <a:ext cx="4638368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EE92C-74B4-D141-A8FD-D93F5B47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56" y="2117775"/>
            <a:ext cx="3567266" cy="59780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3B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CEBD5-30FC-5446-B6F2-CA29D5F5D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FD9FF-F549-3F44-96C9-038A722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421264"/>
            <a:ext cx="4152356" cy="5978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0C66-2BE3-5046-9462-49D38D5C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2075543"/>
            <a:ext cx="4137842" cy="2235200"/>
          </a:xfrm>
        </p:spPr>
        <p:txBody>
          <a:bodyPr numCol="1"/>
          <a:lstStyle>
            <a:lvl1pPr marL="228600" indent="-228600">
              <a:buFont typeface=".AppleSystemUIFont"/>
              <a:buChar char="–"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401CA8-9F5E-1545-AC59-BACB61C3B0E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554583" y="0"/>
            <a:ext cx="4589417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3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B6A97-B755-0346-BC14-8F8D8881A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7A1EC-F168-784A-8B5B-0C2FC8870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91DE-2400-F34B-B851-AD0086AB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5835"/>
            <a:ext cx="3306968" cy="1344697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88000">
              <a:defRPr sz="2800" b="1">
                <a:solidFill>
                  <a:srgbClr val="03B6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8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4813DDF-04F7-3349-AA78-65D2E37D7270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76709" y="0"/>
            <a:ext cx="3067291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46E65F7-04C2-4E4F-8F19-A620F348E9D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090441" y="0"/>
            <a:ext cx="2986268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0BC689A-AFCA-1F4E-A2E5-7E69C11939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2554"/>
            <a:ext cx="3090441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EDDAEF-F226-A746-8A1E-0156058C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75835"/>
            <a:ext cx="3306968" cy="1344697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288000">
              <a:defRPr sz="2800" b="1">
                <a:solidFill>
                  <a:srgbClr val="03B6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1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8443E5-203C-AB40-8998-18D8C049E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34072BB-7703-4344-B857-23B90423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590499"/>
            <a:ext cx="9144000" cy="414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BBDE59-F2DE-3145-B175-B8277B65199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53200" y="4162694"/>
            <a:ext cx="1283817" cy="38426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4ADFB-A6F3-3C4A-9A33-676428119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82232-C7D8-C54F-95EE-2ADD330B4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29" y="768805"/>
            <a:ext cx="6858000" cy="17907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CF147-1BD0-7641-A4A5-3C78EB5D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29" y="2629355"/>
            <a:ext cx="6858000" cy="12414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4ADFB-A6F3-3C4A-9A33-676428119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82232-C7D8-C54F-95EE-2ADD330B4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29" y="768805"/>
            <a:ext cx="6858000" cy="17907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CF147-1BD0-7641-A4A5-3C78EB5D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29" y="2629355"/>
            <a:ext cx="6858000" cy="124142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5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CEBD5-30FC-5446-B6F2-CA29D5F5D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FD9FF-F549-3F44-96C9-038A722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421264"/>
            <a:ext cx="7886700" cy="59780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3B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0C66-2BE3-5046-9462-49D38D5C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2075543"/>
            <a:ext cx="7886700" cy="2235200"/>
          </a:xfrm>
        </p:spPr>
        <p:txBody>
          <a:bodyPr numCol="2"/>
          <a:lstStyle>
            <a:lvl1pPr marL="228600" indent="-228600">
              <a:buFont typeface=".AppleSystemUIFont"/>
              <a:buChar char="–"/>
              <a:defRPr sz="1600"/>
            </a:lvl1pPr>
            <a:lvl2pPr>
              <a:defRPr sz="1600"/>
            </a:lvl2pPr>
            <a:lvl3pPr>
              <a:defRPr sz="18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1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5941FE-9E28-7647-A5B2-5C4A2468F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BCA2F3-C6E0-B84B-87F6-6F6C8C7C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412111"/>
            <a:ext cx="7886700" cy="2511707"/>
          </a:xfrm>
        </p:spPr>
        <p:txBody>
          <a:bodyPr numCol="2"/>
          <a:lstStyle>
            <a:lvl1pPr marL="0" indent="0">
              <a:buFont typeface=".AppleSystemUIFont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7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A5405-1C18-FA4C-8F6E-2DF489E6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261E-DE25-6749-A7C1-308452DA708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D59A2-F846-C946-BE8F-12D6609E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6BE98-F2AE-6A44-B3FB-D773A5E1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78A2-7066-3744-8FC4-230C177243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B9927-BE43-0E45-BC7E-7F7D3FA65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BB1F1D-6B5D-384B-B59A-C76BE32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421264"/>
            <a:ext cx="7886700" cy="59780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3B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4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64945-53F7-DD44-BFCA-E50821366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CE986-5603-CF44-9BE0-77EEAFD4B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05632" y="0"/>
            <a:ext cx="4638368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BEBE5-06E3-B54C-BC12-6C286368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939" y="2120222"/>
            <a:ext cx="3017531" cy="2433485"/>
          </a:xfrm>
        </p:spPr>
        <p:txBody>
          <a:bodyPr/>
          <a:lstStyle>
            <a:lvl1pPr marL="285750" indent="-285750">
              <a:buFont typeface=".AppleSystemUIFont"/>
              <a:buChar char="–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EE92C-74B4-D141-A8FD-D93F5B47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39" y="1447215"/>
            <a:ext cx="3567266" cy="59780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3B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7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64945-53F7-DD44-BFCA-E50821366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0"/>
            <a:ext cx="9144000" cy="51435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CE986-5603-CF44-9BE0-77EEAFD4B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05632" y="0"/>
            <a:ext cx="4638368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BEBE5-06E3-B54C-BC12-6C286368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939" y="2120222"/>
            <a:ext cx="3017531" cy="2433485"/>
          </a:xfrm>
        </p:spPr>
        <p:txBody>
          <a:bodyPr/>
          <a:lstStyle>
            <a:lvl1pPr marL="285750" indent="-285750">
              <a:buFont typeface=".AppleSystemUIFont"/>
              <a:buChar char="–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EE92C-74B4-D141-A8FD-D93F5B47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39" y="1447215"/>
            <a:ext cx="3567266" cy="5978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8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3B2D9-7199-E249-BFE6-3A248BC2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BF813-3A81-144A-8C4E-B3AC0B77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D389F-D6B5-0748-96FB-EBC8771C8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261E-DE25-6749-A7C1-308452DA708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0454-B1D3-6E4E-B865-F71D15C3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52CB-C0EA-FF45-9D6A-E8B30D59E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78A2-7066-3744-8FC4-230C17724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63" r:id="rId3"/>
    <p:sldLayoutId id="2147483697" r:id="rId4"/>
    <p:sldLayoutId id="2147483664" r:id="rId5"/>
    <p:sldLayoutId id="2147483694" r:id="rId6"/>
    <p:sldLayoutId id="2147483668" r:id="rId7"/>
    <p:sldLayoutId id="2147483671" r:id="rId8"/>
    <p:sldLayoutId id="2147483699" r:id="rId9"/>
    <p:sldLayoutId id="2147483700" r:id="rId10"/>
    <p:sldLayoutId id="2147483698" r:id="rId11"/>
    <p:sldLayoutId id="2147483669" r:id="rId12"/>
    <p:sldLayoutId id="2147483681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alenterprise.ie/DublinCity/Publications-Resources/Sample-Business-Plan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enue.ie/en/Home.aspx" TargetMode="External"/><Relationship Id="rId2" Type="http://schemas.openxmlformats.org/officeDocument/2006/relationships/hyperlink" Target="http://www.cro.ie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ce.ie/Portals/0/Secretaries.pdf" TargetMode="External"/><Relationship Id="rId2" Type="http://schemas.openxmlformats.org/officeDocument/2006/relationships/hyperlink" Target="http://www.odce.ie/Portals/0/Directors.pdf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alenterprise.ie/dublincity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enterprise.ie/DublinCity/Financial-Supports/Technical-Assistance-for-Micro-Exporters" TargetMode="External"/><Relationship Id="rId2" Type="http://schemas.openxmlformats.org/officeDocument/2006/relationships/hyperlink" Target="http://www.localenterprise.ie/DublinCity/Financial-Supports/Types-of-Grants/Trading-Online-Voucher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alenterprise.ie/DublinCity/Financial-Supports/Other-Capital-Options/Innovation-Vouchers/Innovation-Vouchers.html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financeireland.ie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enue.ie/en/tax-professionals/tdm/income-tax-capital-gains-tax-corporation-tax/part-16/16-00-11.pdf" TargetMode="External"/><Relationship Id="rId2" Type="http://schemas.openxmlformats.org/officeDocument/2006/relationships/hyperlink" Target="http://www.sure.gov.ie/Hom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UREadmin@revenue.i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lfare.ie/en/Pages/jobsplus.aspx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alenterprise.ie/DublinCity/Financial-Supports/Other-Capital-Options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alenterprise.ie/DublinCity/Training-Events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schooloffood.ie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enterprise.ie/DublinCity/Training-Event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boardcourses.ie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ocalenterprise.ie/DublinCity/Start-or-Grow-your-Business/Mentoring-Business-Advice/" TargetMode="Externa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dbiavantage.ie/" TargetMode="External"/><Relationship Id="rId2" Type="http://schemas.openxmlformats.org/officeDocument/2006/relationships/hyperlink" Target="http://www.bordbia.i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ilteireland.ie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prise-ireland.com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rc.ie/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filmboard.ie/" TargetMode="External"/><Relationship Id="rId2" Type="http://schemas.openxmlformats.org/officeDocument/2006/relationships/hyperlink" Target="http://www.artscouncil.ie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entsoffice.ie/en/Patents/Statutory-Patent-Fees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i.ie/food_businesses.html" TargetMode="External"/><Relationship Id="rId2" Type="http://schemas.openxmlformats.org/officeDocument/2006/relationships/hyperlink" Target="http://www.thinkbusiness.i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upportingsmes.ie/BusinessDetails.aspx" TargetMode="External"/><Relationship Id="rId4" Type="http://schemas.openxmlformats.org/officeDocument/2006/relationships/hyperlink" Target="http://www.supportingsmes.ie/BusinessDetails.aspx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ent.ie/" TargetMode="External"/><Relationship Id="rId2" Type="http://schemas.openxmlformats.org/officeDocument/2006/relationships/hyperlink" Target="http://www.socialentrepreneurs.i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lanncredo.ie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blinfoodchain.ie/" TargetMode="External"/><Relationship Id="rId2" Type="http://schemas.openxmlformats.org/officeDocument/2006/relationships/hyperlink" Target="https://www.localenterprise.ie/DublinCity/Start-or-Grow-your-Business/Networking/Women-in-Busines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ubchamber.ie/" TargetMode="External"/><Relationship Id="rId4" Type="http://schemas.openxmlformats.org/officeDocument/2006/relationships/hyperlink" Target="http://www.platodublin.ie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en-ireland.ie/" TargetMode="Externa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cebenterpriseguide.com/directory/ballymun-enterprise-centre" TargetMode="External"/><Relationship Id="rId3" Type="http://schemas.openxmlformats.org/officeDocument/2006/relationships/hyperlink" Target="http://www.spade.ie/" TargetMode="External"/><Relationship Id="rId7" Type="http://schemas.openxmlformats.org/officeDocument/2006/relationships/hyperlink" Target="http://www.thedigitalhub.com/" TargetMode="External"/><Relationship Id="rId2" Type="http://schemas.openxmlformats.org/officeDocument/2006/relationships/hyperlink" Target="http://www.gec.i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erenure-enterprise.ie/" TargetMode="External"/><Relationship Id="rId5" Type="http://schemas.openxmlformats.org/officeDocument/2006/relationships/hyperlink" Target="http://www.liffeytrust.ie/Liffey-Trust" TargetMode="External"/><Relationship Id="rId10" Type="http://schemas.openxmlformats.org/officeDocument/2006/relationships/hyperlink" Target="http://www.nec.ie/" TargetMode="External"/><Relationship Id="rId4" Type="http://schemas.openxmlformats.org/officeDocument/2006/relationships/hyperlink" Target="http://www.docklandsinnovation.ie/" TargetMode="External"/><Relationship Id="rId9" Type="http://schemas.openxmlformats.org/officeDocument/2006/relationships/hyperlink" Target="http://www.innercityenterprise.com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ODublinCity" TargetMode="External"/><Relationship Id="rId2" Type="http://schemas.openxmlformats.org/officeDocument/2006/relationships/hyperlink" Target="http://bit.ly/LEODublinCityNew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youtube.com/channel/UChD5pnX_Y9KBb3afGrZibRw?view_as=subscriber" TargetMode="External"/><Relationship Id="rId4" Type="http://schemas.openxmlformats.org/officeDocument/2006/relationships/hyperlink" Target="https://twitter.com/LEODublinC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alenterprise.ie/DublinCity" TargetMode="External"/><Relationship Id="rId2" Type="http://schemas.openxmlformats.org/officeDocument/2006/relationships/hyperlink" Target="mailto:info@leo.dublincity.i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3" b="14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0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8" y="1946787"/>
            <a:ext cx="7886700" cy="2248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  <a:latin typeface="Calibri" pitchFamily="34" charset="0"/>
                <a:cs typeface="Times New Roman" pitchFamily="18" charset="0"/>
              </a:rPr>
              <a:t>Unique Value Proposition </a:t>
            </a:r>
            <a:r>
              <a:rPr lang="en-IE" sz="2000" dirty="0" smtClean="0">
                <a:solidFill>
                  <a:srgbClr val="0089C3"/>
                </a:solidFill>
                <a:latin typeface="Calibri" pitchFamily="34" charset="0"/>
                <a:cs typeface="Times New Roman" pitchFamily="18" charset="0"/>
              </a:rPr>
              <a:t>(UVP)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Times New Roman" pitchFamily="18" charset="0"/>
              </a:rPr>
              <a:t>Why are you different?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Times New Roman" pitchFamily="18" charset="0"/>
              </a:rPr>
              <a:t>Focus on Benefits...not Features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Times New Roman" pitchFamily="18" charset="0"/>
              </a:rPr>
              <a:t>No.1 problem you are solving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Times New Roman" pitchFamily="18" charset="0"/>
              </a:rPr>
              <a:t>Why choose you?</a:t>
            </a:r>
          </a:p>
          <a:p>
            <a:pPr lvl="2"/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lvl="1">
              <a:buNone/>
            </a:pPr>
            <a:endParaRPr lang="en-US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Dominos Pizza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"You get fresh, hot pizza delivered to your door in 30 minutes or less, or it's free.”</a:t>
            </a:r>
          </a:p>
          <a:p>
            <a:pPr lvl="1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lvl="1"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FedEx: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When it absolutely, positively has to be there overnight. (Signifies speed)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8" y="1907458"/>
            <a:ext cx="7886700" cy="2349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  <a:latin typeface="Calibri" pitchFamily="34" charset="0"/>
                <a:cs typeface="Calibri" pitchFamily="34" charset="0"/>
              </a:rPr>
              <a:t> Channels to Market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u="sng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Inbound</a:t>
            </a:r>
            <a:r>
              <a:rPr lang="en-IE" sz="1600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: Website, Blogs, Facebook page, Video etc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u="sng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Outbound</a:t>
            </a:r>
            <a:r>
              <a:rPr lang="en-IE" sz="1600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: Print ads, Trade shows, Cold calling, Networking, Develop strategic alliances</a:t>
            </a:r>
          </a:p>
          <a:p>
            <a:pPr marL="0" indent="0">
              <a:spcBef>
                <a:spcPts val="0"/>
              </a:spcBef>
              <a:buNone/>
            </a:pPr>
            <a:endParaRPr lang="en-IE" b="1" dirty="0" smtClean="0">
              <a:solidFill>
                <a:srgbClr val="3B3B3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3B3B3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3B3B3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89C3"/>
                </a:solidFill>
                <a:latin typeface="Calibri" pitchFamily="34" charset="0"/>
                <a:cs typeface="Calibri" pitchFamily="34" charset="0"/>
              </a:rPr>
              <a:t>Revenue Streams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Decide on payment model, margins</a:t>
            </a:r>
          </a:p>
          <a:p>
            <a:pPr marL="0" indent="0">
              <a:spcBef>
                <a:spcPts val="0"/>
              </a:spcBef>
              <a:buNone/>
            </a:pPr>
            <a:endParaRPr lang="en-IE" b="1" dirty="0" smtClean="0">
              <a:solidFill>
                <a:srgbClr val="3B3B3B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89C3"/>
                </a:solidFill>
                <a:latin typeface="Calibri" pitchFamily="34" charset="0"/>
                <a:cs typeface="Calibri" pitchFamily="34" charset="0"/>
              </a:rPr>
              <a:t>Cost Structures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>
                <a:solidFill>
                  <a:srgbClr val="3B3B3B"/>
                </a:solidFill>
                <a:latin typeface="Calibri" pitchFamily="34" charset="0"/>
                <a:cs typeface="Calibri" pitchFamily="34" charset="0"/>
              </a:rPr>
              <a:t>Development costs, prototype development, premises, IT, labour etc</a:t>
            </a: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272845"/>
            <a:ext cx="4152356" cy="597807"/>
          </a:xfrm>
        </p:spPr>
        <p:txBody>
          <a:bodyPr>
            <a:noAutofit/>
          </a:bodyPr>
          <a:lstStyle/>
          <a:p>
            <a:r>
              <a:rPr lang="en-IE" sz="4400" dirty="0" smtClean="0"/>
              <a:t>2. Business Plan</a:t>
            </a:r>
            <a:endParaRPr lang="en-US" sz="4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554" y="1356852"/>
            <a:ext cx="5202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IE" sz="1600" dirty="0" smtClean="0">
              <a:solidFill>
                <a:srgbClr val="3B3B3B"/>
              </a:solidFill>
            </a:endParaRPr>
          </a:p>
          <a:p>
            <a:pPr marL="457200" indent="-457200"/>
            <a:endParaRPr lang="en-IE" sz="1600" dirty="0" smtClean="0">
              <a:solidFill>
                <a:srgbClr val="3B3B3B"/>
              </a:solidFill>
            </a:endParaRPr>
          </a:p>
          <a:p>
            <a:pPr marL="457200" indent="-457200"/>
            <a:r>
              <a:rPr lang="en-IE" sz="2000" dirty="0" smtClean="0"/>
              <a:t>A Roadmap for your business</a:t>
            </a:r>
          </a:p>
          <a:p>
            <a:pPr marL="457200" indent="-457200"/>
            <a:endParaRPr lang="en-IE" sz="2000" dirty="0" smtClean="0"/>
          </a:p>
          <a:p>
            <a:pPr marL="457200" indent="-457200"/>
            <a:r>
              <a:rPr lang="en-IE" sz="2000" dirty="0" smtClean="0"/>
              <a:t>Will change and evolve as your business grows</a:t>
            </a:r>
          </a:p>
          <a:p>
            <a:pPr marL="457200" indent="-457200"/>
            <a:endParaRPr lang="en-IE" sz="2000" dirty="0" smtClean="0"/>
          </a:p>
          <a:p>
            <a:pPr marL="457200" indent="-457200"/>
            <a:r>
              <a:rPr lang="en-IE" sz="2000" dirty="0" smtClean="0"/>
              <a:t>Essential when looking for financial support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963" y="1320843"/>
            <a:ext cx="87900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Typical Structure</a:t>
            </a:r>
            <a:endParaRPr lang="en-IE" sz="2000" b="1" dirty="0" smtClean="0">
              <a:solidFill>
                <a:srgbClr val="3B3B3B"/>
              </a:solidFill>
            </a:endParaRP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Executive Summary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Introduction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Market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Market Strategy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Organisation and Management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Production and Operations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Costs and Finance</a:t>
            </a:r>
          </a:p>
          <a:p>
            <a:pPr marL="457200" indent="-457200">
              <a:buFontTx/>
              <a:buChar char="⁻"/>
            </a:pPr>
            <a:r>
              <a:rPr lang="en-IE" sz="1600" dirty="0" smtClean="0">
                <a:latin typeface="Calibri" panose="020F0502020204030204" pitchFamily="34" charset="0"/>
              </a:rPr>
              <a:t>Financial Statement</a:t>
            </a:r>
            <a:endParaRPr lang="en-IE" sz="1600" b="1" dirty="0" smtClean="0">
              <a:latin typeface="Calibri" pitchFamily="34" charset="0"/>
            </a:endParaRPr>
          </a:p>
          <a:p>
            <a:pPr marL="457200" indent="-457200"/>
            <a:endParaRPr lang="en-IE" sz="1600" i="1" dirty="0" smtClean="0">
              <a:solidFill>
                <a:srgbClr val="0089C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en-IE" sz="1600" i="1" dirty="0" smtClean="0">
                <a:solidFill>
                  <a:srgbClr val="0089C3"/>
                </a:solidFill>
                <a:latin typeface="Calibri" pitchFamily="34" charset="0"/>
                <a:cs typeface="Calibri" pitchFamily="34" charset="0"/>
              </a:rPr>
              <a:t>Sample Business Plans</a:t>
            </a:r>
          </a:p>
          <a:p>
            <a:pPr marL="9525" indent="-9525"/>
            <a:r>
              <a:rPr lang="en-IE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  <a:hlinkClick r:id="rId2"/>
              </a:rPr>
              <a:t>www.localenterprise.ie/DublinCity/Publications-Resources/Sample-Business-Plans</a:t>
            </a:r>
            <a:r>
              <a:rPr lang="en-IE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1600" dirty="0" smtClean="0">
              <a:solidFill>
                <a:srgbClr val="3B3B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272845"/>
            <a:ext cx="4152356" cy="597807"/>
          </a:xfrm>
        </p:spPr>
        <p:txBody>
          <a:bodyPr>
            <a:noAutofit/>
          </a:bodyPr>
          <a:lstStyle/>
          <a:p>
            <a:r>
              <a:rPr lang="en-IE" sz="4400" dirty="0" smtClean="0"/>
              <a:t>3. </a:t>
            </a:r>
            <a:r>
              <a:rPr lang="en-IE" sz="4000" dirty="0" smtClean="0"/>
              <a:t>Business Types</a:t>
            </a:r>
            <a:endParaRPr lang="en-US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078" y="1000930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IE" sz="1600" dirty="0" smtClean="0">
              <a:solidFill>
                <a:srgbClr val="3B3B3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249" y="1887794"/>
            <a:ext cx="4572000" cy="2406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Sole Trader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Partnership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Limited Company</a:t>
            </a:r>
            <a:endParaRPr lang="en-IE" sz="1600" b="1" dirty="0" smtClean="0"/>
          </a:p>
          <a:p>
            <a:pPr marL="457200" indent="-457200"/>
            <a:endParaRPr lang="en-IE" sz="2400" b="1" dirty="0" smtClean="0">
              <a:solidFill>
                <a:srgbClr val="0089C3"/>
              </a:solidFill>
            </a:endParaRPr>
          </a:p>
          <a:p>
            <a:pPr marL="457200" indent="-457200"/>
            <a:r>
              <a:rPr lang="en-IE" sz="1800" dirty="0" smtClean="0"/>
              <a:t>Important Websites</a:t>
            </a:r>
          </a:p>
          <a:p>
            <a:pPr marL="374650" lvl="2" indent="-374650">
              <a:lnSpc>
                <a:spcPct val="90000"/>
              </a:lnSpc>
              <a:buFont typeface="Calibri" panose="020F0502020204030204" pitchFamily="34" charset="0"/>
              <a:buChar char="⁻"/>
            </a:pPr>
            <a:r>
              <a:rPr lang="en-IE" sz="1600" dirty="0" smtClean="0"/>
              <a:t>Companies Registration Office (CRO) </a:t>
            </a:r>
            <a:r>
              <a:rPr lang="en-IE" sz="1600" dirty="0" smtClean="0">
                <a:solidFill>
                  <a:srgbClr val="3B3B3B"/>
                </a:solidFill>
                <a:hlinkClick r:id="rId2"/>
              </a:rPr>
              <a:t>www.cro.ie</a:t>
            </a:r>
            <a:r>
              <a:rPr lang="en-IE" sz="1600" dirty="0" smtClean="0">
                <a:solidFill>
                  <a:srgbClr val="3B3B3B"/>
                </a:solidFill>
              </a:rPr>
              <a:t> </a:t>
            </a:r>
          </a:p>
          <a:p>
            <a:pPr marL="374650" indent="-374650">
              <a:buFont typeface="Calibri" panose="020F0502020204030204" pitchFamily="34" charset="0"/>
              <a:buChar char="⁻"/>
            </a:pPr>
            <a:r>
              <a:rPr lang="en-IE" sz="1600" dirty="0" smtClean="0"/>
              <a:t>Revenue (Tax Office) </a:t>
            </a:r>
            <a:r>
              <a:rPr lang="en-IE" sz="1600" dirty="0" smtClean="0">
                <a:solidFill>
                  <a:srgbClr val="3B3B3B"/>
                </a:solidFill>
                <a:hlinkClick r:id="rId3"/>
              </a:rPr>
              <a:t>www.revenue.ie/en/Home.aspx</a:t>
            </a:r>
            <a:endParaRPr lang="en-IE" sz="1600" dirty="0" smtClean="0">
              <a:solidFill>
                <a:srgbClr val="3B3B3B"/>
              </a:solidFill>
            </a:endParaRPr>
          </a:p>
          <a:p>
            <a:pPr marL="834300" lvl="2" indent="-457200">
              <a:buNone/>
            </a:pPr>
            <a:endParaRPr lang="en-IE" sz="1200" dirty="0" smtClean="0">
              <a:solidFill>
                <a:srgbClr val="3B3B3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764" y="1289987"/>
            <a:ext cx="7886700" cy="597807"/>
          </a:xfrm>
        </p:spPr>
        <p:txBody>
          <a:bodyPr/>
          <a:lstStyle/>
          <a:p>
            <a:r>
              <a:rPr lang="en-IE" dirty="0" smtClean="0"/>
              <a:t>Types of Business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6" y="1166102"/>
            <a:ext cx="2187676" cy="597807"/>
          </a:xfrm>
        </p:spPr>
        <p:txBody>
          <a:bodyPr>
            <a:noAutofit/>
          </a:bodyPr>
          <a:lstStyle/>
          <a:p>
            <a:pPr marL="514350" indent="-514350"/>
            <a:r>
              <a:rPr lang="en-IE" dirty="0" smtClean="0"/>
              <a:t>Sole Trader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9716" y="1641963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Advantages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Most appropriate and easy route when setting up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No  annual audit required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Easy to wind up and turn business into limited company at later date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Fewer legal formalities and compliance requirements </a:t>
            </a:r>
            <a:endParaRPr lang="en-IE" sz="1600" dirty="0"/>
          </a:p>
        </p:txBody>
      </p:sp>
      <p:sp>
        <p:nvSpPr>
          <p:cNvPr id="5" name="Rectangle 4"/>
          <p:cNvSpPr/>
          <p:nvPr/>
        </p:nvSpPr>
        <p:spPr>
          <a:xfrm>
            <a:off x="4881716" y="1636449"/>
            <a:ext cx="39673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2000" b="1" dirty="0" smtClean="0">
                <a:solidFill>
                  <a:srgbClr val="0089C3"/>
                </a:solidFill>
              </a:rPr>
              <a:t>Disadvantages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Taxed at individual rates - </a:t>
            </a:r>
            <a:r>
              <a:rPr lang="en-IE" altLang="en-US" sz="1600" i="1" dirty="0" smtClean="0">
                <a:solidFill>
                  <a:srgbClr val="3B3B3B"/>
                </a:solidFill>
              </a:rPr>
              <a:t>can deduct for expenses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Personal Liability for losses of the business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Creditors entitled to personal possessions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Not a </a:t>
            </a:r>
            <a:r>
              <a:rPr lang="en-IE" altLang="en-US" sz="1600" b="1" dirty="0" smtClean="0"/>
              <a:t>separate legal entity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58" y="1334424"/>
            <a:ext cx="8563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Obligations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Legally obliged to register the name IF trading name is not carried on under his/her own name. Register with CRO, </a:t>
            </a:r>
            <a:r>
              <a:rPr lang="en-US" sz="1600" dirty="0" smtClean="0"/>
              <a:t>€40 for paper filing/€20 for electronic filing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Obliged to register as a Sole Trader for central tax purposes with Revenue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Maintain proper bookkeeping and accounts records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Register for VAT when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Annual sales turnover exceeds €37,500 for </a:t>
            </a:r>
            <a:r>
              <a:rPr lang="en-US" sz="1600" b="1" dirty="0" smtClean="0"/>
              <a:t>Services</a:t>
            </a:r>
            <a:r>
              <a:rPr lang="en-US" sz="1600" dirty="0" smtClean="0"/>
              <a:t>, €75,000 for </a:t>
            </a:r>
            <a:r>
              <a:rPr lang="en-US" sz="1600" b="1" dirty="0" smtClean="0"/>
              <a:t>Products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Register as an employer if employees are hired and operate a payroll for such employees</a:t>
            </a:r>
            <a:endParaRPr lang="en-I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00" y="1221161"/>
            <a:ext cx="3177528" cy="597807"/>
          </a:xfrm>
        </p:spPr>
        <p:txBody>
          <a:bodyPr>
            <a:noAutofit/>
          </a:bodyPr>
          <a:lstStyle/>
          <a:p>
            <a:pPr marL="514350" indent="-514350"/>
            <a:r>
              <a:rPr lang="en-IE" dirty="0" smtClean="0"/>
              <a:t>Partnership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11000" y="1818968"/>
            <a:ext cx="41774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Advantages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Most appropriate and easy route when setting up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No  annual audit required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Easy to wind up and turn business into limited company at later date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Fewer legal formalities and compliance requirements</a:t>
            </a:r>
          </a:p>
          <a:p>
            <a:pPr marL="457200" indent="-457200">
              <a:buFont typeface="Arial" pitchFamily="34" charset="0"/>
              <a:buChar char="•"/>
            </a:pPr>
            <a:endParaRPr lang="en-IE" sz="1600" dirty="0" smtClean="0">
              <a:solidFill>
                <a:srgbClr val="3B3B3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8426" y="18189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altLang="en-US" sz="2000" b="1" dirty="0" smtClean="0">
                <a:solidFill>
                  <a:srgbClr val="0089C3"/>
                </a:solidFill>
              </a:rPr>
              <a:t>Disadvantages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>
                <a:solidFill>
                  <a:srgbClr val="3B3B3B"/>
                </a:solidFill>
              </a:rPr>
              <a:t>Taxed at individual rates </a:t>
            </a:r>
            <a:r>
              <a:rPr lang="en-IE" altLang="en-US" sz="1600" i="1" dirty="0" smtClean="0">
                <a:solidFill>
                  <a:srgbClr val="3B3B3B"/>
                </a:solidFill>
              </a:rPr>
              <a:t>- can deduct for expenses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All partners are liable without limit for all the debts of the firm </a:t>
            </a:r>
            <a:endParaRPr lang="en-IE" altLang="en-US" sz="1600" dirty="0" smtClean="0"/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Creditors entitled to personal possessions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altLang="en-US" sz="1600" dirty="0" smtClean="0"/>
              <a:t>Not a </a:t>
            </a:r>
            <a:r>
              <a:rPr lang="en-IE" altLang="en-US" sz="1600" b="1" dirty="0" smtClean="0"/>
              <a:t>separate legal entity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AEC4119-528F-C044-B6F8-97FCD45C6F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2" r="1472" b="10854"/>
          <a:stretch/>
        </p:blipFill>
        <p:spPr>
          <a:xfrm>
            <a:off x="0" y="0"/>
            <a:ext cx="9143999" cy="51435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2B314-CF5F-F048-805F-9E867E9274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B9AC66-A9AA-7445-BB59-135C7307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7" y="2084544"/>
            <a:ext cx="3814353" cy="147726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2388BB"/>
                </a:solidFill>
              </a:rPr>
              <a:t>Our Vision!</a:t>
            </a:r>
            <a:br>
              <a:rPr lang="en-IE" dirty="0">
                <a:solidFill>
                  <a:srgbClr val="2388BB"/>
                </a:solidFill>
              </a:rPr>
            </a:br>
            <a:r>
              <a:rPr lang="en-IE" sz="1600" b="0" dirty="0">
                <a:solidFill>
                  <a:schemeClr val="tx1"/>
                </a:solidFill>
              </a:rPr>
              <a:t>More start-ups, more business</a:t>
            </a:r>
            <a:br>
              <a:rPr lang="en-IE" sz="1600" b="0" dirty="0">
                <a:solidFill>
                  <a:schemeClr val="tx1"/>
                </a:solidFill>
              </a:rPr>
            </a:br>
            <a:r>
              <a:rPr lang="en-IE" sz="1600" b="0" dirty="0">
                <a:solidFill>
                  <a:schemeClr val="tx1"/>
                </a:solidFill>
              </a:rPr>
              <a:t>and more jobs locally.</a:t>
            </a:r>
            <a:endParaRPr lang="en-US" dirty="0">
              <a:solidFill>
                <a:srgbClr val="238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137" y="1485182"/>
            <a:ext cx="82295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Obligations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Generally same as a Sole Trader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Written Partnership Agreement crucial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If none, subject to Partnership Act 1890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Not practical for modern business - </a:t>
            </a:r>
            <a:r>
              <a:rPr lang="en-IE" sz="1600" i="1" dirty="0" smtClean="0">
                <a:solidFill>
                  <a:srgbClr val="3B3B3B"/>
                </a:solidFill>
              </a:rPr>
              <a:t>No right to remove partner, any partner may end partnership etc</a:t>
            </a:r>
          </a:p>
          <a:p>
            <a:pPr marL="971550" lvl="2" indent="-285750">
              <a:buFont typeface="Calibri" panose="020F0502020204030204" pitchFamily="34" charset="0"/>
              <a:buChar char="⁻"/>
            </a:pPr>
            <a:endParaRPr lang="en-IE" sz="1600" dirty="0" smtClean="0"/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sz="1600" u="sng" dirty="0" smtClean="0"/>
              <a:t>Limited Partnership</a:t>
            </a:r>
            <a:r>
              <a:rPr lang="en-IE" sz="1600" dirty="0" smtClean="0"/>
              <a:t>: where </a:t>
            </a:r>
            <a:r>
              <a:rPr lang="en-US" sz="1600" dirty="0" smtClean="0"/>
              <a:t>some members have limited liability for the debts of the firm. Individual invests in business but takes no role in day to day operations</a:t>
            </a:r>
            <a:endParaRPr lang="en-IE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1281446"/>
            <a:ext cx="2546554" cy="597807"/>
          </a:xfrm>
        </p:spPr>
        <p:txBody>
          <a:bodyPr>
            <a:noAutofit/>
          </a:bodyPr>
          <a:lstStyle/>
          <a:p>
            <a:pPr marL="514350" indent="-514350"/>
            <a:r>
              <a:rPr lang="en-IE" dirty="0" smtClean="0"/>
              <a:t>Limited Company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9213" y="1882205"/>
            <a:ext cx="414429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Advantages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Business is seen as separate legal entity 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Limited Liability: linked </a:t>
            </a:r>
            <a:r>
              <a:rPr lang="en-US" sz="1600" dirty="0" smtClean="0"/>
              <a:t>to the amount paid for shares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L</a:t>
            </a:r>
            <a:r>
              <a:rPr lang="en-US" sz="1600" dirty="0" err="1" smtClean="0"/>
              <a:t>ow</a:t>
            </a:r>
            <a:r>
              <a:rPr lang="en-US" sz="1600" dirty="0" smtClean="0"/>
              <a:t> corporation tax rate of 12.5%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Easier to raise capital to fund growth and development </a:t>
            </a:r>
          </a:p>
          <a:p>
            <a:pPr marL="285750" lvl="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Greater ability to raise finance by the issue of shares</a:t>
            </a:r>
            <a:endParaRPr lang="en-IE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83510" y="1879253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2000" b="1" dirty="0" smtClean="0">
                <a:solidFill>
                  <a:srgbClr val="0089C3"/>
                </a:solidFill>
              </a:rPr>
              <a:t>Disadvantages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Higher costs to opening and closing the business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US" sz="1600" dirty="0" smtClean="0"/>
              <a:t>Accounts must be filed annually with CRO, who will then publish the accounts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959" y="1590017"/>
            <a:ext cx="6784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Obligations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Must be registered with CRO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600" dirty="0" smtClean="0"/>
              <a:t>Keep adequate accounting records 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600" dirty="0" smtClean="0"/>
              <a:t>Prepare annual financial statements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Wide range of Director’s responsibilities </a:t>
            </a:r>
            <a:r>
              <a:rPr lang="en-IE" sz="1600" dirty="0" smtClean="0">
                <a:hlinkClick r:id="rId2"/>
              </a:rPr>
              <a:t>www.odce.ie/Portals/0/Directors.pdf</a:t>
            </a:r>
            <a:endParaRPr lang="en-IE" sz="1600" dirty="0" smtClean="0"/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sz="1600" dirty="0" smtClean="0"/>
              <a:t>Duties of Company Secretary </a:t>
            </a:r>
            <a:r>
              <a:rPr lang="en-IE" sz="1600" dirty="0" smtClean="0">
                <a:hlinkClick r:id="rId3"/>
              </a:rPr>
              <a:t>www.odce.ie/Portals/0/Secretaries.pdf</a:t>
            </a:r>
            <a:endParaRPr lang="en-IE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509" y="1369621"/>
            <a:ext cx="8495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IE" sz="2000" b="1" dirty="0" smtClean="0">
                <a:solidFill>
                  <a:srgbClr val="0089C3"/>
                </a:solidFill>
              </a:rPr>
              <a:t>Types of Limited Company</a:t>
            </a:r>
          </a:p>
          <a:p>
            <a:pPr marL="457200" indent="-457200"/>
            <a:r>
              <a:rPr lang="en-IE" sz="1600" b="1" dirty="0" smtClean="0"/>
              <a:t>Company Limited by Shares (CLS)</a:t>
            </a:r>
          </a:p>
          <a:p>
            <a:pPr marL="365125" indent="-282575">
              <a:buFont typeface="Calibri" panose="020F0502020204030204" pitchFamily="34" charset="0"/>
              <a:buChar char="⁻"/>
            </a:pPr>
            <a:r>
              <a:rPr lang="en-IE" sz="1600" dirty="0" smtClean="0"/>
              <a:t>Most popular option</a:t>
            </a:r>
          </a:p>
          <a:p>
            <a:pPr marL="365125" indent="-282575">
              <a:buFont typeface="Calibri" panose="020F0502020204030204" pitchFamily="34" charset="0"/>
              <a:buChar char="⁻"/>
            </a:pPr>
            <a:r>
              <a:rPr lang="en-IE" sz="1600" dirty="0" smtClean="0"/>
              <a:t>One director AND a separate company secretary (CLS)</a:t>
            </a:r>
          </a:p>
          <a:p>
            <a:pPr marL="365125" indent="-282575">
              <a:buFont typeface="Calibri" panose="020F0502020204030204" pitchFamily="34" charset="0"/>
              <a:buChar char="⁻"/>
            </a:pPr>
            <a:r>
              <a:rPr lang="en-US" sz="1600" dirty="0" smtClean="0"/>
              <a:t>One document constitution replaces need for Memorandum and Articles</a:t>
            </a:r>
          </a:p>
          <a:p>
            <a:pPr marL="365125" indent="-282575">
              <a:buFont typeface="Calibri" panose="020F0502020204030204" pitchFamily="34" charset="0"/>
              <a:buChar char="⁻"/>
            </a:pPr>
            <a:endParaRPr lang="en-IE" sz="1600" dirty="0" smtClean="0">
              <a:solidFill>
                <a:srgbClr val="0089C3"/>
              </a:solidFill>
            </a:endParaRPr>
          </a:p>
          <a:p>
            <a:pPr marL="457200" indent="-457200"/>
            <a:r>
              <a:rPr lang="en-IE" sz="1600" b="1" dirty="0" smtClean="0"/>
              <a:t>Designated Activity Company (DAC</a:t>
            </a:r>
            <a:r>
              <a:rPr lang="en-IE" sz="1600" dirty="0" smtClean="0"/>
              <a:t>)</a:t>
            </a:r>
          </a:p>
          <a:p>
            <a:pPr marL="374650" indent="-292100">
              <a:buFont typeface="Calibri" panose="020F0502020204030204" pitchFamily="34" charset="0"/>
              <a:buChar char="⁻"/>
            </a:pPr>
            <a:r>
              <a:rPr lang="en-IE" sz="1600" dirty="0"/>
              <a:t>S</a:t>
            </a:r>
            <a:r>
              <a:rPr lang="en-IE" sz="1600" dirty="0" smtClean="0"/>
              <a:t>uitable for </a:t>
            </a:r>
            <a:r>
              <a:rPr lang="en-US" sz="1600" dirty="0" smtClean="0"/>
              <a:t>Charities, Management Companies, Guarantee Companies &amp; companies incorporated for a specific purpose </a:t>
            </a:r>
          </a:p>
          <a:p>
            <a:pPr marL="457200" indent="-457200"/>
            <a:endParaRPr lang="en-US" sz="1600" dirty="0" smtClean="0"/>
          </a:p>
          <a:p>
            <a:pPr marL="457200" indent="-457200"/>
            <a:r>
              <a:rPr lang="en-IE" sz="1600" b="1" dirty="0" smtClean="0"/>
              <a:t>Public Limited Company (PLC) </a:t>
            </a:r>
            <a:r>
              <a:rPr lang="en-IE" sz="1600" dirty="0" smtClean="0"/>
              <a:t> </a:t>
            </a:r>
          </a:p>
          <a:p>
            <a:pPr marL="368300" indent="-285750">
              <a:buFont typeface="Calibri" panose="020F0502020204030204" pitchFamily="34" charset="0"/>
              <a:buChar char="⁻"/>
            </a:pPr>
            <a:r>
              <a:rPr lang="en-IE" sz="1600" dirty="0"/>
              <a:t>S</a:t>
            </a:r>
            <a:r>
              <a:rPr lang="en-IE" sz="1600" dirty="0" smtClean="0"/>
              <a:t>eeking a listing on stock exchange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2120266"/>
            <a:ext cx="5123329" cy="902965"/>
          </a:xfrm>
        </p:spPr>
        <p:txBody>
          <a:bodyPr>
            <a:noAutofit/>
          </a:bodyPr>
          <a:lstStyle/>
          <a:p>
            <a:r>
              <a:rPr lang="en-IE" sz="4000" dirty="0" smtClean="0"/>
              <a:t>  4. Sources of Funding</a:t>
            </a:r>
            <a:endParaRPr lang="en-US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Local Enterprise Office Dublin 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623409"/>
            <a:ext cx="8731357" cy="3107327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Types of Grants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Feasibility Grant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Priming Grant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Business Expansion Grant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Trading Online Voucher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Technical Assistance for Micro Exporters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Innovation Voucher</a:t>
            </a:r>
          </a:p>
          <a:p>
            <a:pPr>
              <a:buNone/>
            </a:pPr>
            <a:endParaRPr lang="en-IE" sz="2400" b="1" dirty="0" smtClean="0">
              <a:solidFill>
                <a:srgbClr val="0089C3"/>
              </a:solidFill>
            </a:endParaRPr>
          </a:p>
          <a:p>
            <a:pPr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Eligibility Criteria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1 - 10 employees that are Dublin City Council area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i="1" dirty="0"/>
              <a:t>N</a:t>
            </a:r>
            <a:r>
              <a:rPr lang="en-IE" i="1" dirty="0" smtClean="0"/>
              <a:t>ot</a:t>
            </a:r>
            <a:r>
              <a:rPr lang="en-IE" dirty="0" smtClean="0"/>
              <a:t> getting financial support anywhere else 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Must be:</a:t>
            </a:r>
          </a:p>
          <a:p>
            <a:pPr marL="723900" lvl="1" indent="-285750" defTabSz="712788">
              <a:lnSpc>
                <a:spcPct val="100000"/>
              </a:lnSpc>
              <a:spcBef>
                <a:spcPts val="0"/>
              </a:spcBef>
            </a:pPr>
            <a:r>
              <a:rPr lang="en-IE" dirty="0" smtClean="0"/>
              <a:t>Manufacturing, </a:t>
            </a:r>
          </a:p>
          <a:p>
            <a:pPr marL="723900" lvl="1" indent="-285750" defTabSz="712788">
              <a:lnSpc>
                <a:spcPct val="100000"/>
              </a:lnSpc>
              <a:spcBef>
                <a:spcPts val="0"/>
              </a:spcBef>
            </a:pPr>
            <a:r>
              <a:rPr lang="en-IE" dirty="0" smtClean="0"/>
              <a:t>Internationally traded service or </a:t>
            </a:r>
          </a:p>
          <a:p>
            <a:pPr marL="723900" lvl="1" indent="-285750" defTabSz="712788">
              <a:lnSpc>
                <a:spcPct val="100000"/>
              </a:lnSpc>
              <a:spcBef>
                <a:spcPts val="0"/>
              </a:spcBef>
            </a:pPr>
            <a:r>
              <a:rPr lang="en-IE" dirty="0" smtClean="0"/>
              <a:t>Business with potential for overseas customers (not retail, trade or professional service)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82" y="1410719"/>
            <a:ext cx="7886700" cy="2583543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Feasibility Grant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 smtClean="0"/>
              <a:t>To assist the promoter with researching market demand for a product or service and examining its sustainability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 smtClean="0"/>
              <a:t>For innovative concepts not already on the market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Covers 50% of spend towards 3</a:t>
            </a:r>
            <a:r>
              <a:rPr lang="en-IE" baseline="30000" dirty="0" smtClean="0"/>
              <a:t>rd</a:t>
            </a:r>
            <a:r>
              <a:rPr lang="en-IE" dirty="0" smtClean="0"/>
              <a:t> party market research consultancy and/or prototype development costs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Max €15k</a:t>
            </a:r>
          </a:p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Priming Grant</a:t>
            </a: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For businesses trading &lt; 18 months  </a:t>
            </a: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Must include 1 new Full Time job</a:t>
            </a: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b="1" dirty="0" smtClean="0"/>
              <a:t>Eligible costs </a:t>
            </a:r>
            <a:r>
              <a:rPr lang="en-IE" dirty="0" smtClean="0"/>
              <a:t>-</a:t>
            </a:r>
            <a:r>
              <a:rPr lang="en-IE" b="1" dirty="0" smtClean="0"/>
              <a:t> </a:t>
            </a:r>
            <a:r>
              <a:rPr lang="en-IE" dirty="0" smtClean="0"/>
              <a:t>Salary (up to €10k per job)</a:t>
            </a: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Max €50k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6" y="1469901"/>
            <a:ext cx="7886700" cy="2725058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Business Expansion Grant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For businesses trading &gt; 18 months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Must include 1 new Full Time job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b="1" dirty="0" smtClean="0"/>
              <a:t>Eligible costs </a:t>
            </a:r>
            <a:r>
              <a:rPr lang="en-IE" dirty="0" smtClean="0"/>
              <a:t>–</a:t>
            </a:r>
            <a:r>
              <a:rPr lang="en-IE" b="1" dirty="0" smtClean="0"/>
              <a:t> </a:t>
            </a:r>
            <a:r>
              <a:rPr lang="en-IE" dirty="0" smtClean="0"/>
              <a:t>Salary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Max €80k, portion refundable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E" dirty="0" smtClean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410524"/>
            <a:ext cx="8435522" cy="2947720"/>
          </a:xfrm>
        </p:spPr>
        <p:txBody>
          <a:bodyPr spcCol="144000">
            <a:normAutofit fontScale="85000" lnSpcReduction="10000"/>
          </a:bodyPr>
          <a:lstStyle/>
          <a:p>
            <a:pPr>
              <a:buNone/>
            </a:pPr>
            <a:r>
              <a:rPr lang="en-IE" sz="2600" b="1" dirty="0" smtClean="0">
                <a:solidFill>
                  <a:srgbClr val="0089C3"/>
                </a:solidFill>
              </a:rPr>
              <a:t>Application Process</a:t>
            </a:r>
          </a:p>
          <a:p>
            <a:pPr marL="180975" indent="-180975">
              <a:lnSpc>
                <a:spcPct val="110000"/>
              </a:lnSpc>
              <a:buFont typeface="Symbol" pitchFamily="18" charset="2"/>
              <a:buChar char="-"/>
            </a:pPr>
            <a:r>
              <a:rPr lang="en-IE" sz="1900" dirty="0"/>
              <a:t>Complete the Business Support Request Form online </a:t>
            </a:r>
            <a:r>
              <a:rPr lang="en-IE" sz="1900" dirty="0" smtClean="0">
                <a:hlinkClick r:id="rId2"/>
              </a:rPr>
              <a:t>www.localenterprise.ie/dublincity</a:t>
            </a:r>
            <a:r>
              <a:rPr lang="en-IE" sz="1900" dirty="0" smtClean="0"/>
              <a:t> </a:t>
            </a:r>
            <a:endParaRPr lang="en-IE" sz="1900" dirty="0"/>
          </a:p>
          <a:p>
            <a:pPr marL="180975" indent="-180975">
              <a:lnSpc>
                <a:spcPct val="110000"/>
              </a:lnSpc>
              <a:buFont typeface="Symbol" pitchFamily="18" charset="2"/>
              <a:buChar char="-"/>
            </a:pPr>
            <a:r>
              <a:rPr lang="en-IE" sz="1900" dirty="0"/>
              <a:t>Following discussion with our Business Advisor and if your business is deemed eligible for application for grant financial assistance, you will then submit a formal application</a:t>
            </a:r>
          </a:p>
          <a:p>
            <a:pPr marL="180975" indent="-180975">
              <a:lnSpc>
                <a:spcPct val="110000"/>
              </a:lnSpc>
            </a:pPr>
            <a:endParaRPr lang="en-IE" sz="1900" dirty="0"/>
          </a:p>
          <a:p>
            <a:pPr marL="180975" indent="-180975">
              <a:lnSpc>
                <a:spcPct val="110000"/>
              </a:lnSpc>
            </a:pPr>
            <a:endParaRPr lang="en-IE" sz="1900" dirty="0"/>
          </a:p>
          <a:p>
            <a:pPr marL="180975" indent="-180975">
              <a:lnSpc>
                <a:spcPct val="110000"/>
              </a:lnSpc>
              <a:buFont typeface="Symbol" pitchFamily="18" charset="2"/>
              <a:buChar char="-"/>
            </a:pPr>
            <a:endParaRPr lang="en-IE" sz="1900" dirty="0"/>
          </a:p>
          <a:p>
            <a:pPr marL="180975" indent="-180975">
              <a:lnSpc>
                <a:spcPct val="110000"/>
              </a:lnSpc>
              <a:buFont typeface="Symbol" pitchFamily="18" charset="2"/>
              <a:buChar char="-"/>
            </a:pPr>
            <a:r>
              <a:rPr lang="en-IE" sz="1900" dirty="0"/>
              <a:t>Your formal application for grant financial assistance will be reviewed internally and if deemed ready will progress to our independent Evaluation &amp; Approvals Committee (EVAC) for review and a decision will be made</a:t>
            </a:r>
          </a:p>
          <a:p>
            <a:pPr marL="180975" indent="-180975">
              <a:lnSpc>
                <a:spcPct val="110000"/>
              </a:lnSpc>
              <a:buFont typeface="Symbol" pitchFamily="18" charset="2"/>
              <a:buChar char="-"/>
            </a:pPr>
            <a:r>
              <a:rPr lang="en-IE" sz="1900" dirty="0"/>
              <a:t>If approved, a letter of offer/contract is issued</a:t>
            </a:r>
          </a:p>
          <a:p>
            <a:pPr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7" y="1481776"/>
            <a:ext cx="8524587" cy="2583543"/>
          </a:xfrm>
        </p:spPr>
        <p:txBody>
          <a:bodyPr spcCol="14400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IE" sz="2000" b="1" dirty="0">
                <a:solidFill>
                  <a:srgbClr val="0089C3"/>
                </a:solidFill>
              </a:rPr>
              <a:t>Trading Online Voucher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/>
              <a:t>Website development (ecommerce, SEO, booking system, advertising etc)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/>
              <a:t>Must be trading for 6</a:t>
            </a:r>
            <a:r>
              <a:rPr lang="en-IE" dirty="0" smtClean="0"/>
              <a:t> </a:t>
            </a:r>
            <a:r>
              <a:rPr lang="en-IE" dirty="0"/>
              <a:t>months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/>
              <a:t>Covers 50% of spend up to €</a:t>
            </a:r>
            <a:r>
              <a:rPr lang="en-IE" dirty="0" smtClean="0"/>
              <a:t>2,500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dirty="0" smtClean="0">
                <a:hlinkClick r:id="rId2"/>
              </a:rPr>
              <a:t>www.localenterprise.ie/DublinCity/Financial-Supports/Types-of-Grants/Trading-Online-Voucher</a:t>
            </a:r>
            <a:r>
              <a:rPr lang="en-IE" dirty="0" smtClean="0"/>
              <a:t> </a:t>
            </a:r>
            <a:endParaRPr lang="en-IE" dirty="0"/>
          </a:p>
          <a:p>
            <a:pPr marL="0" indent="0">
              <a:buNone/>
            </a:pPr>
            <a:endParaRPr lang="en-IE" sz="1800" dirty="0" smtClean="0">
              <a:solidFill>
                <a:srgbClr val="3B3B3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Technical </a:t>
            </a:r>
            <a:r>
              <a:rPr lang="en-IE" sz="2000" b="1" dirty="0">
                <a:solidFill>
                  <a:srgbClr val="0089C3"/>
                </a:solidFill>
              </a:rPr>
              <a:t>Assistance for Micro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>
                <a:solidFill>
                  <a:srgbClr val="0089C3"/>
                </a:solidFill>
              </a:rPr>
              <a:t>Exporters (TAME)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/>
              <a:t>To exhibit at overseas trade shows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/>
              <a:t>Travel, accommodation, logistics etc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50% of costs, up to €2,500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www.localenterprise.ie/DublinCity/Financial-Supports/Technical-Assistance-for-Micro-Exporters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A0CE7A-1E56-264B-AE92-6765E11E52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2"/>
          <a:stretch/>
        </p:blipFill>
        <p:spPr>
          <a:xfrm>
            <a:off x="4505632" y="0"/>
            <a:ext cx="4638368" cy="51434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DCEC-4992-2C4E-8666-DBEC41E4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The Local Enterprise Office is for people interested in starting up a new business or already in business including; entrepreneurs, early stage promoters, start-ups and micro and small business looking to expand.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01BBE-8CAC-8349-925F-CEE6C35F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rgbClr val="2388BB"/>
                </a:solidFill>
              </a:rPr>
              <a:t>Our Clients</a:t>
            </a:r>
            <a:endParaRPr lang="en-US" dirty="0">
              <a:solidFill>
                <a:srgbClr val="238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7" y="1481776"/>
            <a:ext cx="8524587" cy="2583543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Innovation Voucher</a:t>
            </a:r>
          </a:p>
          <a:p>
            <a:pPr marL="368300" indent="-3683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 smtClean="0"/>
              <a:t>Assist a company to explore a business opportunity or problem with a registered</a:t>
            </a:r>
          </a:p>
          <a:p>
            <a:pPr marL="368300" indent="-3683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/>
              <a:t>K</a:t>
            </a:r>
            <a:r>
              <a:rPr lang="en-US" dirty="0" smtClean="0"/>
              <a:t>nowledge provider (Education Institute)</a:t>
            </a:r>
          </a:p>
          <a:p>
            <a:pPr marL="368300" indent="-3683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Max €5k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IE" dirty="0" smtClean="0">
                <a:solidFill>
                  <a:srgbClr val="3B3B3B"/>
                </a:solidFill>
                <a:hlinkClick r:id="rId2"/>
              </a:rPr>
              <a:t>www.localenterprise.ie/DublinCity/Financial-Supports/Other-Capital-Options/Innovation-Vouchers/Innovation-Vouchers.html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Microfinance Ireland (MFI)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15" y="1613290"/>
            <a:ext cx="7886700" cy="2583543"/>
          </a:xfrm>
        </p:spPr>
        <p:txBody>
          <a:bodyPr spcCol="144000">
            <a:normAutofit/>
          </a:bodyPr>
          <a:lstStyle/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Loans up to €25k to newly established or growing microenterprises, with commercially viable proposals 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Eligibility:</a:t>
            </a:r>
          </a:p>
          <a:p>
            <a:pPr marL="712788" lvl="1" indent="-261938"/>
            <a:r>
              <a:rPr lang="en-IE" dirty="0" smtClean="0"/>
              <a:t>&lt; than 10 staff </a:t>
            </a:r>
          </a:p>
          <a:p>
            <a:pPr marL="712788" lvl="1" indent="-261938"/>
            <a:r>
              <a:rPr lang="en-IE" dirty="0" smtClean="0"/>
              <a:t>Turnover / or balance sheet  less than €2m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May be a start up OR an existing business 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Apply through LEO and get 1% reduction in interest (6.8%)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Need to have a </a:t>
            </a:r>
            <a:r>
              <a:rPr lang="en-IE" dirty="0" smtClean="0">
                <a:solidFill>
                  <a:srgbClr val="3B3B3B"/>
                </a:solidFill>
              </a:rPr>
              <a:t>realistic business plan including </a:t>
            </a:r>
            <a:r>
              <a:rPr lang="en-IE" dirty="0" err="1" smtClean="0">
                <a:solidFill>
                  <a:srgbClr val="3B3B3B"/>
                </a:solidFill>
              </a:rPr>
              <a:t>cashflow</a:t>
            </a:r>
            <a:r>
              <a:rPr lang="en-IE" dirty="0" smtClean="0">
                <a:solidFill>
                  <a:srgbClr val="3B3B3B"/>
                </a:solidFill>
              </a:rPr>
              <a:t> projections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Proven business model with prospect of </a:t>
            </a:r>
            <a:r>
              <a:rPr lang="en-IE" b="1" dirty="0" smtClean="0"/>
              <a:t>near term cash flow</a:t>
            </a:r>
            <a:endParaRPr lang="en-IE" dirty="0"/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>
                <a:solidFill>
                  <a:srgbClr val="3B3B3B"/>
                </a:solidFill>
              </a:rPr>
              <a:t>Number of new jobs and social impact taken into account</a:t>
            </a:r>
            <a:endParaRPr lang="en-IE" dirty="0">
              <a:solidFill>
                <a:srgbClr val="0089C3"/>
              </a:solidFill>
            </a:endParaRP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See </a:t>
            </a:r>
            <a:r>
              <a:rPr lang="en-IE" dirty="0" smtClean="0">
                <a:solidFill>
                  <a:srgbClr val="3B3B3B"/>
                </a:solidFill>
                <a:hlinkClick r:id="rId2"/>
              </a:rPr>
              <a:t>www.microfinanceireland.ie</a:t>
            </a:r>
            <a:r>
              <a:rPr lang="en-IE" dirty="0" smtClean="0">
                <a:solidFill>
                  <a:srgbClr val="3B3B3B"/>
                </a:solidFill>
              </a:rPr>
              <a:t> for </a:t>
            </a:r>
            <a:r>
              <a:rPr lang="en-IE" dirty="0" smtClean="0"/>
              <a:t>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SURE Scheme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8740088" cy="2583543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US" dirty="0" smtClean="0"/>
              <a:t>SURE is a tax refund scheme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 smtClean="0"/>
              <a:t>You may be entitled to an income tax refund of up to 41% of the capital that you invest under SURE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 smtClean="0"/>
              <a:t>Depending on the size of investment, you may be entitled to a refund of PAYE income tax that you paid over the six years before the year in which you invest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US" dirty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US" dirty="0" smtClean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US" dirty="0" smtClean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More info:</a:t>
            </a:r>
            <a:endParaRPr lang="en-US" dirty="0" smtClean="0"/>
          </a:p>
          <a:p>
            <a:pPr marL="4508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B3B3B"/>
                </a:solidFill>
                <a:hlinkClick r:id="rId2"/>
              </a:rPr>
              <a:t>www.sure.gov.ie/Home</a:t>
            </a:r>
            <a:endParaRPr lang="en-US" dirty="0" smtClean="0">
              <a:solidFill>
                <a:srgbClr val="3B3B3B"/>
              </a:solidFill>
            </a:endParaRPr>
          </a:p>
          <a:p>
            <a:pPr marL="450850" indent="0">
              <a:spcBef>
                <a:spcPts val="0"/>
              </a:spcBef>
              <a:buNone/>
            </a:pPr>
            <a:endParaRPr lang="en-US" dirty="0">
              <a:solidFill>
                <a:srgbClr val="3B3B3B"/>
              </a:solidFill>
            </a:endParaRPr>
          </a:p>
          <a:p>
            <a:pPr marL="4508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B3B3B"/>
                </a:solidFill>
                <a:hlinkClick r:id="rId3"/>
              </a:rPr>
              <a:t>www.revenue.ie/en/tax-professionals/tdm/income-tax-capital-gains-tax-corporation-tax/part-16/16-00-11.pdf</a:t>
            </a:r>
            <a:endParaRPr lang="en-US" dirty="0" smtClean="0">
              <a:solidFill>
                <a:srgbClr val="3B3B3B"/>
              </a:solidFill>
            </a:endParaRPr>
          </a:p>
          <a:p>
            <a:pPr marL="450850" indent="0">
              <a:spcBef>
                <a:spcPts val="0"/>
              </a:spcBef>
              <a:buNone/>
            </a:pPr>
            <a:endParaRPr lang="en-US" dirty="0">
              <a:solidFill>
                <a:srgbClr val="3B3B3B"/>
              </a:solidFill>
            </a:endParaRPr>
          </a:p>
          <a:p>
            <a:pPr marL="450850" indent="0">
              <a:spcBef>
                <a:spcPts val="0"/>
              </a:spcBef>
              <a:buNone/>
            </a:pPr>
            <a:r>
              <a:rPr lang="en-IE" dirty="0">
                <a:hlinkClick r:id="rId4"/>
              </a:rPr>
              <a:t>SUREadmin@revenue.ie</a:t>
            </a:r>
            <a:r>
              <a:rPr lang="en-I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8" y="1122360"/>
            <a:ext cx="7886700" cy="597807"/>
          </a:xfrm>
        </p:spPr>
        <p:txBody>
          <a:bodyPr/>
          <a:lstStyle/>
          <a:p>
            <a:r>
              <a:rPr lang="en-IE" dirty="0" smtClean="0"/>
              <a:t>Department of Social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743919"/>
            <a:ext cx="7886700" cy="2770908"/>
          </a:xfrm>
        </p:spPr>
        <p:txBody>
          <a:bodyPr spcCol="14400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Back to Work Enterprise Allowance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When setting up a business you can keep % of social welfare allowance for up to 2 years (1</a:t>
            </a:r>
            <a:r>
              <a:rPr lang="en-IE" baseline="30000" dirty="0" smtClean="0"/>
              <a:t>st</a:t>
            </a:r>
            <a:r>
              <a:rPr lang="en-IE" dirty="0" smtClean="0"/>
              <a:t> year 100%, 2</a:t>
            </a:r>
            <a:r>
              <a:rPr lang="en-IE" baseline="30000" dirty="0" smtClean="0"/>
              <a:t>nd</a:t>
            </a:r>
            <a:r>
              <a:rPr lang="en-IE" dirty="0" smtClean="0"/>
              <a:t> year, 75%)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I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Short-Term Enterprise Allowance (STEA)</a:t>
            </a:r>
            <a:endParaRPr lang="en-IE" sz="2000" b="1" dirty="0" smtClean="0">
              <a:solidFill>
                <a:srgbClr val="3B3B3B"/>
              </a:solidFill>
            </a:endParaRP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On Job Seekers benefit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Start your own business and receive allowance instead of Jobseekers Benefit for max 9 months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Enterprise Support Grant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Up to €2,500 over 2 years (tools, IT, equipment etc)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err="1" smtClean="0"/>
              <a:t>JobsPlus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7886700" cy="2583543"/>
          </a:xfrm>
        </p:spPr>
        <p:txBody>
          <a:bodyPr spcCol="14400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dirty="0" smtClean="0"/>
              <a:t>Designed to encourage and reward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dirty="0" smtClean="0"/>
              <a:t>employers who offer employment opportunities to the long term unemployed</a:t>
            </a:r>
          </a:p>
          <a:p>
            <a:pPr marL="0" indent="0">
              <a:spcBef>
                <a:spcPts val="0"/>
              </a:spcBef>
              <a:buNone/>
            </a:pPr>
            <a:endParaRPr lang="en-I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IE" altLang="en-US" dirty="0" smtClean="0"/>
              <a:t>Recruit someone who is:</a:t>
            </a:r>
          </a:p>
          <a:p>
            <a:pPr marL="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altLang="en-US" dirty="0" smtClean="0"/>
              <a:t>more than 12 months but less than 24 months unemployed: </a:t>
            </a:r>
            <a:r>
              <a:rPr lang="en-IE" altLang="en-US" dirty="0" smtClean="0">
                <a:solidFill>
                  <a:srgbClr val="3B3B3B"/>
                </a:solidFill>
              </a:rPr>
              <a:t> </a:t>
            </a:r>
            <a:r>
              <a:rPr lang="en-IE" altLang="en-US" dirty="0" smtClean="0">
                <a:solidFill>
                  <a:srgbClr val="0089C3"/>
                </a:solidFill>
              </a:rPr>
              <a:t>€7,500 </a:t>
            </a:r>
          </a:p>
          <a:p>
            <a:pPr marL="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altLang="en-US" dirty="0" smtClean="0"/>
              <a:t>more than 24 months unemployed: </a:t>
            </a:r>
            <a:r>
              <a:rPr lang="en-IE" altLang="en-US" dirty="0" smtClean="0">
                <a:solidFill>
                  <a:srgbClr val="0089C3"/>
                </a:solidFill>
              </a:rPr>
              <a:t>€10,000 </a:t>
            </a:r>
          </a:p>
          <a:p>
            <a:pPr>
              <a:buNone/>
            </a:pPr>
            <a:endParaRPr lang="en-IE" altLang="en-US" sz="1700" dirty="0" smtClean="0">
              <a:solidFill>
                <a:srgbClr val="3B3B3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altLang="en-US" dirty="0" smtClean="0"/>
              <a:t>Payable monthly in arrears, over a two year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altLang="en-US" dirty="0" smtClean="0"/>
              <a:t>period – while employee retained</a:t>
            </a:r>
          </a:p>
          <a:p>
            <a:pPr marL="0" indent="0">
              <a:spcBef>
                <a:spcPts val="0"/>
              </a:spcBef>
              <a:buNone/>
            </a:pPr>
            <a:endParaRPr lang="en-I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IE" dirty="0" smtClean="0"/>
              <a:t>Jobs must be ‘full-time’, at least 30 hours per week (p/w) spanning at least four days p/w</a:t>
            </a:r>
          </a:p>
          <a:p>
            <a:pPr marL="0" indent="0">
              <a:spcBef>
                <a:spcPts val="0"/>
              </a:spcBef>
              <a:buNone/>
            </a:pPr>
            <a:endParaRPr lang="en-I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IE" dirty="0" smtClean="0"/>
              <a:t>See </a:t>
            </a:r>
            <a:r>
              <a:rPr lang="en-IE" dirty="0" smtClean="0">
                <a:solidFill>
                  <a:srgbClr val="3B3B3B"/>
                </a:solidFill>
                <a:hlinkClick r:id="rId2"/>
              </a:rPr>
              <a:t>www.welfare.ie/en/Pages/jobsplus.aspx/</a:t>
            </a:r>
            <a:r>
              <a:rPr lang="en-IE" dirty="0" smtClean="0">
                <a:solidFill>
                  <a:srgbClr val="3B3B3B"/>
                </a:solidFill>
              </a:rPr>
              <a:t>  </a:t>
            </a:r>
            <a:r>
              <a:rPr lang="en-IE" dirty="0" smtClean="0"/>
              <a:t>for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Crowdfunding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720167"/>
            <a:ext cx="7886700" cy="2583543"/>
          </a:xfrm>
        </p:spPr>
        <p:txBody>
          <a:bodyPr spcCol="144000">
            <a:normAutofit/>
          </a:bodyPr>
          <a:lstStyle/>
          <a:p>
            <a:pPr marL="0" indent="0">
              <a:buNone/>
            </a:pPr>
            <a:r>
              <a:rPr lang="en-US" dirty="0" smtClean="0"/>
              <a:t>Funding a project or venture by raising money via the Internet from a large number of people who each contribute a relatively small amount.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IE" sz="2000" dirty="0" smtClean="0">
              <a:solidFill>
                <a:srgbClr val="0089C3"/>
              </a:solidFill>
            </a:endParaRPr>
          </a:p>
          <a:p>
            <a:pPr>
              <a:buNone/>
            </a:pPr>
            <a:endParaRPr lang="en-IE" sz="2000" dirty="0" smtClean="0">
              <a:solidFill>
                <a:srgbClr val="0089C3"/>
              </a:solidFill>
            </a:endParaRPr>
          </a:p>
          <a:p>
            <a:pPr>
              <a:buNone/>
            </a:pPr>
            <a:endParaRPr lang="en-IE" sz="2000" dirty="0" smtClean="0">
              <a:solidFill>
                <a:srgbClr val="0089C3"/>
              </a:solidFill>
            </a:endParaRPr>
          </a:p>
          <a:p>
            <a:pPr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Rewards based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err="1" smtClean="0"/>
              <a:t>Kickstarter</a:t>
            </a:r>
            <a:endParaRPr lang="en-IE" dirty="0" smtClean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Fund it</a:t>
            </a:r>
          </a:p>
          <a:p>
            <a:pPr marL="0" indent="0">
              <a:spcBef>
                <a:spcPts val="0"/>
              </a:spcBef>
              <a:buNone/>
            </a:pPr>
            <a:endParaRPr lang="en-IE" sz="2000" dirty="0" smtClean="0">
              <a:solidFill>
                <a:srgbClr val="0089C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Crowd Lending (P2PLending)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Linked Finance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Other 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720167"/>
            <a:ext cx="7790955" cy="2583543"/>
          </a:xfrm>
        </p:spPr>
        <p:txBody>
          <a:bodyPr spcCol="144000">
            <a:normAutofit/>
          </a:bodyPr>
          <a:lstStyle/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Yourself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Family &amp; Friends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Grants/Loans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Banks/Credit Unions/Venture Capitalists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Investment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Business Angels</a:t>
            </a:r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endParaRPr lang="en-IE" dirty="0" smtClean="0"/>
          </a:p>
          <a:p>
            <a:pPr marL="355600" indent="-355600"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More info: 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IE" dirty="0" smtClean="0">
                <a:solidFill>
                  <a:srgbClr val="3B3B3B"/>
                </a:solidFill>
                <a:hlinkClick r:id="rId2"/>
              </a:rPr>
              <a:t>www.localenterprise.ie/DublinCity/Financial-Supports/Other-Capital-Options/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272845"/>
            <a:ext cx="4152356" cy="597807"/>
          </a:xfrm>
        </p:spPr>
        <p:txBody>
          <a:bodyPr>
            <a:noAutofit/>
          </a:bodyPr>
          <a:lstStyle/>
          <a:p>
            <a:r>
              <a:rPr lang="en-IE" sz="4400" dirty="0" smtClean="0"/>
              <a:t>5. Training</a:t>
            </a:r>
            <a:endParaRPr lang="en-US" sz="4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Enterprise Office Dublin City Training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7" y="1876301"/>
            <a:ext cx="8762094" cy="2612572"/>
          </a:xfrm>
        </p:spPr>
        <p:txBody>
          <a:bodyPr spcCol="144000">
            <a:normAutofit/>
          </a:bodyPr>
          <a:lstStyle/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US" dirty="0" smtClean="0"/>
              <a:t>Start Your Own Business Programme</a:t>
            </a:r>
          </a:p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US" dirty="0" smtClean="0"/>
              <a:t>Social Media</a:t>
            </a:r>
          </a:p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US" dirty="0" smtClean="0"/>
              <a:t>Digital Marketing</a:t>
            </a:r>
          </a:p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IE" dirty="0"/>
              <a:t>Creating a </a:t>
            </a:r>
            <a:r>
              <a:rPr lang="en-IE" dirty="0" smtClean="0"/>
              <a:t>Website</a:t>
            </a:r>
            <a:endParaRPr lang="en-US" dirty="0" smtClean="0"/>
          </a:p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US" dirty="0" smtClean="0"/>
              <a:t>Bookkeeping</a:t>
            </a:r>
          </a:p>
          <a:p>
            <a:pPr marL="350838" lvl="1" indent="-350838">
              <a:buFont typeface="Calibri" panose="020F0502020204030204" pitchFamily="34" charset="0"/>
              <a:buChar char="⁻"/>
            </a:pPr>
            <a:r>
              <a:rPr lang="en-US" dirty="0" smtClean="0"/>
              <a:t>Tax</a:t>
            </a:r>
          </a:p>
          <a:p>
            <a:pPr marL="350838" lvl="2" indent="-350838">
              <a:buFont typeface="Calibri" panose="020F0502020204030204" pitchFamily="34" charset="0"/>
              <a:buChar char="⁻"/>
            </a:pPr>
            <a:r>
              <a:rPr lang="en-IE" sz="1600" dirty="0" smtClean="0"/>
              <a:t>Sales </a:t>
            </a:r>
          </a:p>
          <a:p>
            <a:pPr marL="0" lvl="2" indent="4763">
              <a:buFont typeface="Calibri" panose="020F0502020204030204" pitchFamily="34" charset="0"/>
              <a:buChar char="⁻"/>
            </a:pPr>
            <a:endParaRPr lang="en-IE" sz="1600" dirty="0" smtClean="0">
              <a:solidFill>
                <a:srgbClr val="3B3B3B"/>
              </a:solidFill>
              <a:hlinkClick r:id="rId2"/>
            </a:endParaRPr>
          </a:p>
          <a:p>
            <a:pPr marL="360363" lvl="2" indent="-4763">
              <a:buNone/>
            </a:pPr>
            <a:endParaRPr lang="en-IE" sz="1600" dirty="0" smtClean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Food 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7" y="1613289"/>
            <a:ext cx="8892723" cy="2874513"/>
          </a:xfrm>
        </p:spPr>
        <p:txBody>
          <a:bodyPr spcCol="144000">
            <a:normAutofit lnSpcReduction="10000"/>
          </a:bodyPr>
          <a:lstStyle/>
          <a:p>
            <a:pPr marL="7938" indent="-7938"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Digital School of Food </a:t>
            </a:r>
            <a:r>
              <a:rPr lang="en-IE" sz="1500" dirty="0" smtClean="0">
                <a:solidFill>
                  <a:srgbClr val="0089C3"/>
                </a:solidFill>
                <a:hlinkClick r:id="rId2"/>
              </a:rPr>
              <a:t>www.digitalschooloffood.ie</a:t>
            </a:r>
            <a:endParaRPr lang="en-IE" sz="1500" dirty="0" smtClean="0">
              <a:solidFill>
                <a:srgbClr val="0089C3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Free learning </a:t>
            </a:r>
            <a:r>
              <a:rPr lang="en-IE" sz="1700" dirty="0"/>
              <a:t>hub has been designed to support you in developing your food manufacturing businesses from start-up to the growth phase</a:t>
            </a:r>
          </a:p>
          <a:p>
            <a:pPr marL="363538" indent="-325438"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Food </a:t>
            </a:r>
            <a:r>
              <a:rPr lang="en-IE" sz="2000" dirty="0">
                <a:solidFill>
                  <a:srgbClr val="0089C3"/>
                </a:solidFill>
              </a:rPr>
              <a:t>Starter Programme 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/>
              <a:t>Short two day programme designed to help those with a food idea or at very early stage of starting up a food business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Food </a:t>
            </a:r>
            <a:r>
              <a:rPr lang="en-IE" sz="2000" dirty="0">
                <a:solidFill>
                  <a:srgbClr val="0089C3"/>
                </a:solidFill>
              </a:rPr>
              <a:t>Academy </a:t>
            </a:r>
            <a:r>
              <a:rPr lang="en-IE" sz="2000" dirty="0" smtClean="0">
                <a:solidFill>
                  <a:srgbClr val="0089C3"/>
                </a:solidFill>
              </a:rPr>
              <a:t>Start Programme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1600" dirty="0" smtClean="0">
                <a:solidFill>
                  <a:srgbClr val="3B3B3B"/>
                </a:solidFill>
              </a:rPr>
              <a:t>(</a:t>
            </a:r>
            <a:r>
              <a:rPr lang="en-IE" sz="1600" dirty="0">
                <a:solidFill>
                  <a:srgbClr val="3B3B3B"/>
                </a:solidFill>
              </a:rPr>
              <a:t>LEO, Bord Bia &amp; SuperValu)</a:t>
            </a:r>
          </a:p>
          <a:p>
            <a:pPr marL="363538" indent="-325438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dirty="0"/>
              <a:t>Extensive training programme aimed at supporting and nurturing start-up food businesses</a:t>
            </a:r>
          </a:p>
          <a:p>
            <a:pPr marL="363538" indent="-325438">
              <a:buNone/>
            </a:pPr>
            <a:endParaRPr lang="en-US" dirty="0" smtClean="0"/>
          </a:p>
          <a:p>
            <a:pPr marL="363538" indent="-325438">
              <a:buNone/>
            </a:pPr>
            <a:endParaRPr lang="en-US" sz="1600" dirty="0" smtClean="0"/>
          </a:p>
          <a:p>
            <a:pPr marL="363538" indent="-325438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A0CE7A-1E56-264B-AE92-6765E11E52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r="6434"/>
          <a:stretch/>
        </p:blipFill>
        <p:spPr>
          <a:xfrm>
            <a:off x="4496928" y="0"/>
            <a:ext cx="4638368" cy="51434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DCEC-4992-2C4E-8666-DBEC41E4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We are the First Stop Shop for anyone seeking information and support on starting or growing a business in Ireland. </a:t>
            </a:r>
          </a:p>
          <a:p>
            <a:pPr marL="0" indent="0">
              <a:buNone/>
            </a:pPr>
            <a:r>
              <a:rPr lang="en-IE" dirty="0"/>
              <a:t>Our dedicated team deliver a wide range of supports and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01BBE-8CAC-8349-925F-CEE6C35F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First Stop Shop</a:t>
            </a:r>
          </a:p>
        </p:txBody>
      </p:sp>
    </p:spTree>
    <p:extLst>
      <p:ext uri="{BB962C8B-B14F-4D97-AF65-F5344CB8AC3E}">
        <p14:creationId xmlns:p14="http://schemas.microsoft.com/office/powerpoint/2010/main" val="2128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Craft 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7" y="1613289"/>
            <a:ext cx="8892723" cy="2874513"/>
          </a:xfrm>
        </p:spPr>
        <p:txBody>
          <a:bodyPr spcCol="144000">
            <a:norm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000" dirty="0" smtClean="0">
                <a:solidFill>
                  <a:srgbClr val="0089C3"/>
                </a:solidFill>
              </a:rPr>
              <a:t>Building Craft and Enterprise Design</a:t>
            </a:r>
          </a:p>
          <a:p>
            <a:pPr marL="363538" indent="-325438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A </a:t>
            </a:r>
            <a:r>
              <a:rPr lang="en-IE" dirty="0"/>
              <a:t>seven month training programme run in partnership with the Design and Crafts Council of Ireland (DCCoI) to help ambitious craft &amp; design entrepreneurs who want to inject new ideas and approaches to product development into their practice</a:t>
            </a:r>
            <a:endParaRPr lang="en-US" dirty="0" smtClean="0"/>
          </a:p>
          <a:p>
            <a:pPr marL="363538" indent="-325438">
              <a:buNone/>
            </a:pPr>
            <a:endParaRPr lang="en-US" sz="1600" dirty="0" smtClean="0"/>
          </a:p>
          <a:p>
            <a:pPr marL="363538" indent="-325438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Management Development Programmes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3" y="1530162"/>
            <a:ext cx="8419605" cy="2899334"/>
          </a:xfrm>
        </p:spPr>
        <p:txBody>
          <a:bodyPr spcCol="144000">
            <a:normAutofit fontScale="70000" lnSpcReduction="20000"/>
          </a:bodyPr>
          <a:lstStyle/>
          <a:p>
            <a:pPr marL="719138" lvl="2" indent="-719138">
              <a:lnSpc>
                <a:spcPct val="150000"/>
              </a:lnSpc>
              <a:buNone/>
            </a:pPr>
            <a:r>
              <a:rPr lang="en-IE" sz="2900" b="1" dirty="0" smtClean="0">
                <a:solidFill>
                  <a:srgbClr val="0089C3"/>
                </a:solidFill>
              </a:rPr>
              <a:t>Hi-Start</a:t>
            </a:r>
          </a:p>
          <a:p>
            <a:pPr marL="342900" lvl="3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300" dirty="0" smtClean="0"/>
              <a:t>Assists ambitious early stage growth focused companies to identify and build foundations required to secure investment and scale the business in international markets</a:t>
            </a:r>
            <a:endParaRPr lang="en-US" sz="2300" b="1" dirty="0"/>
          </a:p>
          <a:p>
            <a:pPr marL="719138" lvl="2" indent="-719138">
              <a:lnSpc>
                <a:spcPct val="150000"/>
              </a:lnSpc>
              <a:buNone/>
            </a:pPr>
            <a:r>
              <a:rPr lang="en-IE" sz="2900" b="1" dirty="0" smtClean="0">
                <a:solidFill>
                  <a:srgbClr val="0089C3"/>
                </a:solidFill>
              </a:rPr>
              <a:t>Plato</a:t>
            </a:r>
            <a:endParaRPr lang="en-IE" sz="2900" b="1" dirty="0">
              <a:solidFill>
                <a:srgbClr val="0089C3"/>
              </a:solidFill>
            </a:endParaRPr>
          </a:p>
          <a:p>
            <a:pPr marL="342900" lvl="3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2300" dirty="0" smtClean="0"/>
              <a:t>A </a:t>
            </a:r>
            <a:r>
              <a:rPr lang="en-IE" sz="2300" dirty="0"/>
              <a:t>not for profit business development programme that helps SMEs grow their business in a planned way. </a:t>
            </a:r>
          </a:p>
          <a:p>
            <a:pPr marL="719138" lvl="2" indent="-719138">
              <a:lnSpc>
                <a:spcPct val="150000"/>
              </a:lnSpc>
              <a:buNone/>
            </a:pPr>
            <a:r>
              <a:rPr lang="en-IE" sz="2900" b="1" dirty="0" smtClean="0">
                <a:solidFill>
                  <a:srgbClr val="0089C3"/>
                </a:solidFill>
              </a:rPr>
              <a:t>Lean for Micro</a:t>
            </a:r>
            <a:endParaRPr lang="en-IE" sz="2900" b="1" dirty="0">
              <a:solidFill>
                <a:srgbClr val="0089C3"/>
              </a:solidFill>
            </a:endParaRPr>
          </a:p>
          <a:p>
            <a:pPr marL="393700" lvl="3" indent="-393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300" dirty="0" smtClean="0"/>
              <a:t>Introduction to lean concepts and practical understanding of lean principles </a:t>
            </a:r>
          </a:p>
          <a:p>
            <a:pPr marL="719138" lvl="2" indent="-719138">
              <a:lnSpc>
                <a:spcPct val="150000"/>
              </a:lnSpc>
              <a:buNone/>
            </a:pPr>
            <a:endParaRPr lang="en-IE" sz="2900" b="1" dirty="0" smtClean="0">
              <a:solidFill>
                <a:srgbClr val="0089C3"/>
              </a:solidFill>
            </a:endParaRPr>
          </a:p>
          <a:p>
            <a:pPr marL="719138" lvl="2" indent="-719138">
              <a:lnSpc>
                <a:spcPct val="150000"/>
              </a:lnSpc>
              <a:buNone/>
            </a:pPr>
            <a:r>
              <a:rPr lang="en-IE" sz="2900" b="1" dirty="0" smtClean="0">
                <a:solidFill>
                  <a:srgbClr val="0089C3"/>
                </a:solidFill>
              </a:rPr>
              <a:t>Accelerate</a:t>
            </a:r>
            <a:endParaRPr lang="en-IE" sz="2900" b="1" dirty="0">
              <a:solidFill>
                <a:srgbClr val="0089C3"/>
              </a:solidFill>
            </a:endParaRPr>
          </a:p>
          <a:p>
            <a:pPr marL="365125" lvl="3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300" dirty="0" smtClean="0"/>
              <a:t>Provides the owner/manager with the management, leadership, business skills and knowledge to achieve sustainability and growth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356" y="1523935"/>
            <a:ext cx="3567266" cy="597807"/>
          </a:xfrm>
        </p:spPr>
        <p:txBody>
          <a:bodyPr/>
          <a:lstStyle/>
          <a:p>
            <a:r>
              <a:rPr lang="en-IE" dirty="0" smtClean="0"/>
              <a:t>How to Apply</a:t>
            </a:r>
            <a:endParaRPr lang="en-IE" dirty="0"/>
          </a:p>
        </p:txBody>
      </p:sp>
      <p:pic>
        <p:nvPicPr>
          <p:cNvPr id="6" name="Picture 5" descr="KnowledgeHoar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8536" y="653192"/>
            <a:ext cx="5878285" cy="3526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86" y="2030681"/>
            <a:ext cx="345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Visit </a:t>
            </a:r>
            <a:r>
              <a:rPr lang="en-IE" sz="1600" dirty="0">
                <a:hlinkClick r:id="rId3"/>
              </a:rPr>
              <a:t>www.localenterprise.ie/DublinCity/Training-Events/</a:t>
            </a:r>
            <a:endParaRPr lang="en-IE" sz="1600" dirty="0"/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Pick the course that suits you best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n-IE" sz="1600" dirty="0" smtClean="0"/>
              <a:t>Pay online with a Credit/Debit card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8961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Springboard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921163"/>
            <a:ext cx="7886700" cy="2583543"/>
          </a:xfrm>
        </p:spPr>
        <p:txBody>
          <a:bodyPr spcCol="144000">
            <a:normAutofit/>
          </a:bodyPr>
          <a:lstStyle/>
          <a:p>
            <a:pPr marL="393700" lvl="3" indent="-393700">
              <a:buNone/>
            </a:pPr>
            <a:r>
              <a:rPr lang="en-US" sz="1600" dirty="0" smtClean="0"/>
              <a:t>Free courses at certificate, degree and</a:t>
            </a:r>
          </a:p>
          <a:p>
            <a:pPr marL="393700" lvl="3" indent="-393700">
              <a:buNone/>
            </a:pPr>
            <a:r>
              <a:rPr lang="en-US" sz="1600" dirty="0" smtClean="0"/>
              <a:t>masters level leading to qualifications in areas</a:t>
            </a:r>
          </a:p>
          <a:p>
            <a:pPr marL="393700" lvl="3" indent="-393700">
              <a:buNone/>
            </a:pPr>
            <a:r>
              <a:rPr lang="en-US" sz="1600" dirty="0" smtClean="0"/>
              <a:t>where there are employment opportunities </a:t>
            </a:r>
          </a:p>
          <a:p>
            <a:pPr marL="393700" lvl="3" indent="-393700">
              <a:buNone/>
            </a:pPr>
            <a:r>
              <a:rPr lang="en-US" sz="1600" dirty="0" smtClean="0"/>
              <a:t>in the economy</a:t>
            </a:r>
          </a:p>
          <a:p>
            <a:pPr marL="393700" lvl="3" indent="-393700">
              <a:buNone/>
            </a:pPr>
            <a:r>
              <a:rPr lang="en-US" sz="1600" dirty="0" smtClean="0">
                <a:solidFill>
                  <a:srgbClr val="3B3B3B"/>
                </a:solidFill>
              </a:rPr>
              <a:t> </a:t>
            </a:r>
            <a:r>
              <a:rPr lang="en-IE" sz="1600" dirty="0" smtClean="0">
                <a:solidFill>
                  <a:srgbClr val="3B3B3B"/>
                </a:solidFill>
                <a:hlinkClick r:id="rId2"/>
              </a:rPr>
              <a:t>www.springboardcourses.ie</a:t>
            </a:r>
            <a:r>
              <a:rPr lang="en-IE" sz="1600" dirty="0" smtClean="0">
                <a:solidFill>
                  <a:srgbClr val="3B3B3B"/>
                </a:solidFill>
              </a:rPr>
              <a:t> </a:t>
            </a:r>
          </a:p>
          <a:p>
            <a:pPr marL="1403138" lvl="4" indent="-719138"/>
            <a:endParaRPr lang="en-IE" sz="2000" dirty="0" smtClean="0">
              <a:solidFill>
                <a:srgbClr val="3B3B3B"/>
              </a:solidFill>
            </a:endParaRPr>
          </a:p>
          <a:p>
            <a:pPr marL="1403138" lvl="4" indent="-719138">
              <a:buNone/>
            </a:pPr>
            <a:endParaRPr lang="en-IE" sz="2000" dirty="0" smtClean="0">
              <a:solidFill>
                <a:srgbClr val="3B3B3B"/>
              </a:solidFill>
            </a:endParaRPr>
          </a:p>
          <a:p>
            <a:pPr marL="1403138" lvl="4" indent="-719138"/>
            <a:endParaRPr lang="en-US" sz="1800" dirty="0" smtClean="0"/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442542"/>
            <a:ext cx="4152356" cy="597807"/>
          </a:xfrm>
        </p:spPr>
        <p:txBody>
          <a:bodyPr>
            <a:noAutofit/>
          </a:bodyPr>
          <a:lstStyle/>
          <a:p>
            <a:r>
              <a:rPr lang="en-IE" sz="4400" dirty="0" smtClean="0"/>
              <a:t>6. Mentoring</a:t>
            </a:r>
            <a:endParaRPr lang="en-US" sz="4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9939" y="1657084"/>
            <a:ext cx="3017531" cy="2433485"/>
          </a:xfrm>
        </p:spPr>
        <p:txBody>
          <a:bodyPr>
            <a:normAutofit/>
          </a:bodyPr>
          <a:lstStyle/>
          <a:p>
            <a:pPr>
              <a:tabLst>
                <a:tab pos="263525" algn="l"/>
              </a:tabLst>
            </a:pPr>
            <a:r>
              <a:rPr lang="en-IE" dirty="0"/>
              <a:t>We can provide individuals/companies with temporary advisers who will help you develop your business</a:t>
            </a:r>
          </a:p>
          <a:p>
            <a:pPr>
              <a:buFont typeface="Symbol" pitchFamily="18" charset="2"/>
              <a:buChar char="-"/>
              <a:tabLst>
                <a:tab pos="263525" algn="l"/>
              </a:tabLst>
            </a:pPr>
            <a:r>
              <a:rPr lang="en-IE" dirty="0"/>
              <a:t>Available to businesses based in the Dublin City area e.g. Dublin 1 -13, 17 &amp; 20</a:t>
            </a:r>
          </a:p>
          <a:p>
            <a:pPr>
              <a:buFont typeface="Symbol" pitchFamily="18" charset="2"/>
              <a:buChar char="-"/>
              <a:tabLst>
                <a:tab pos="263525" algn="l"/>
              </a:tabLst>
            </a:pPr>
            <a:r>
              <a:rPr lang="en-IE" dirty="0"/>
              <a:t>Have less than 10 employees</a:t>
            </a:r>
          </a:p>
          <a:p>
            <a:endParaRPr lang="en-IE" dirty="0"/>
          </a:p>
        </p:txBody>
      </p:sp>
      <p:pic>
        <p:nvPicPr>
          <p:cNvPr id="5" name="Picture 4" descr="Mentoring is a brain....jpg"/>
          <p:cNvPicPr>
            <a:picLocks noGrp="1" noChangeAspect="1"/>
          </p:cNvPicPr>
          <p:nvPr/>
        </p:nvPicPr>
        <p:blipFill>
          <a:blip r:embed="rId2" cstate="print"/>
          <a:srcRect t="7283" b="7283"/>
          <a:stretch>
            <a:fillRect/>
          </a:stretch>
        </p:blipFill>
        <p:spPr>
          <a:xfrm>
            <a:off x="4505632" y="1"/>
            <a:ext cx="463836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9939" y="1657084"/>
            <a:ext cx="3017531" cy="2433485"/>
          </a:xfrm>
        </p:spPr>
        <p:txBody>
          <a:bodyPr>
            <a:normAutofit/>
          </a:bodyPr>
          <a:lstStyle/>
          <a:p>
            <a:r>
              <a:rPr lang="en-IE" dirty="0"/>
              <a:t>We have the following mentoring options available:</a:t>
            </a:r>
          </a:p>
          <a:p>
            <a:pPr lvl="1" indent="-193675">
              <a:buFont typeface="Arial" pitchFamily="34" charset="0"/>
              <a:buChar char="•"/>
            </a:pPr>
            <a:r>
              <a:rPr lang="en-IE" sz="1600" dirty="0"/>
              <a:t>3 hour (€</a:t>
            </a:r>
            <a:r>
              <a:rPr lang="en-IE" sz="1600" dirty="0" smtClean="0"/>
              <a:t>50)</a:t>
            </a:r>
          </a:p>
          <a:p>
            <a:pPr lvl="1" indent="-193675">
              <a:buFont typeface="Arial" pitchFamily="34" charset="0"/>
              <a:buChar char="•"/>
            </a:pPr>
            <a:r>
              <a:rPr lang="en-IE" sz="1600" dirty="0" smtClean="0"/>
              <a:t>6 hour (€100)</a:t>
            </a:r>
          </a:p>
          <a:p>
            <a:r>
              <a:rPr lang="en-IE" dirty="0" smtClean="0"/>
              <a:t>Apply </a:t>
            </a:r>
            <a:r>
              <a:rPr lang="en-IE" dirty="0"/>
              <a:t>via our website </a:t>
            </a:r>
            <a:r>
              <a:rPr lang="en-IE" dirty="0" smtClean="0">
                <a:hlinkClick r:id="rId2"/>
              </a:rPr>
              <a:t>www.localenterprise.ie/DublinCity/Start-or-Grow-your-Business/Mentoring-Business-Advice</a:t>
            </a:r>
            <a:r>
              <a:rPr lang="en-IE" dirty="0">
                <a:hlinkClick r:id="rId2"/>
              </a:rPr>
              <a:t>/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 descr="Mentoring word 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3965" y="0"/>
            <a:ext cx="51400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3" y="1421264"/>
            <a:ext cx="6379189" cy="1362277"/>
          </a:xfrm>
        </p:spPr>
        <p:txBody>
          <a:bodyPr>
            <a:noAutofit/>
          </a:bodyPr>
          <a:lstStyle/>
          <a:p>
            <a:r>
              <a:rPr lang="en-IE" sz="4400" dirty="0" smtClean="0"/>
              <a:t>7. Business Support       Information</a:t>
            </a:r>
            <a:endParaRPr lang="en-US" sz="4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40549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7886700" cy="2583543"/>
          </a:xfrm>
        </p:spPr>
        <p:txBody>
          <a:bodyPr spcCol="144000">
            <a:normAutofit/>
          </a:bodyPr>
          <a:lstStyle/>
          <a:p>
            <a:pPr>
              <a:buNone/>
            </a:pPr>
            <a:r>
              <a:rPr lang="en-IE" sz="1900" b="1" dirty="0" smtClean="0">
                <a:solidFill>
                  <a:srgbClr val="0074B4"/>
                </a:solidFill>
              </a:rPr>
              <a:t>Bord Bia </a:t>
            </a:r>
            <a:r>
              <a:rPr lang="en-IE" sz="1900" dirty="0" smtClean="0">
                <a:solidFill>
                  <a:srgbClr val="0074B4"/>
                </a:solidFill>
                <a:hlinkClick r:id="rId2"/>
              </a:rPr>
              <a:t>www.bordbia.ie</a:t>
            </a:r>
            <a:r>
              <a:rPr lang="en-IE" sz="19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Irish Food Board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Dedicated website for start ups in food production </a:t>
            </a:r>
            <a:r>
              <a:rPr lang="en-IE" dirty="0" smtClean="0">
                <a:hlinkClick r:id="rId3"/>
              </a:rPr>
              <a:t>www.bordbiavantage.ie</a:t>
            </a:r>
            <a:endParaRPr lang="en-IE" dirty="0" smtClean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Market Information Department: a library of research and leading-edge marketing literature available to all food businesses</a:t>
            </a:r>
          </a:p>
          <a:p>
            <a:pPr marL="0" indent="0">
              <a:spcBef>
                <a:spcPts val="0"/>
              </a:spcBef>
              <a:buNone/>
            </a:pPr>
            <a:endParaRPr lang="en-IE" sz="1900" b="1" dirty="0" smtClean="0">
              <a:solidFill>
                <a:srgbClr val="0074B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IE" sz="1900" b="1" dirty="0">
              <a:solidFill>
                <a:srgbClr val="0074B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IE" sz="1900" b="1" dirty="0" smtClean="0">
              <a:solidFill>
                <a:srgbClr val="0074B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1900" b="1" dirty="0" err="1" smtClean="0">
                <a:solidFill>
                  <a:srgbClr val="0074B4"/>
                </a:solidFill>
              </a:rPr>
              <a:t>Failte</a:t>
            </a:r>
            <a:r>
              <a:rPr lang="en-IE" sz="1900" b="1" dirty="0" smtClean="0">
                <a:solidFill>
                  <a:srgbClr val="0074B4"/>
                </a:solidFill>
              </a:rPr>
              <a:t> Ireland </a:t>
            </a:r>
            <a:r>
              <a:rPr lang="en-IE" sz="1900" dirty="0" smtClean="0">
                <a:solidFill>
                  <a:srgbClr val="3B3B3B"/>
                </a:solidFill>
                <a:hlinkClick r:id="rId4"/>
              </a:rPr>
              <a:t>www.failteireland.ie</a:t>
            </a:r>
            <a:endParaRPr lang="en-IE" sz="1900" b="1" dirty="0" smtClean="0">
              <a:solidFill>
                <a:srgbClr val="0074B4"/>
              </a:solidFill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National Tourism Development Authority of Ireland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Tourism Marketing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Training Services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 Product Development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 Market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425039"/>
            <a:ext cx="8476930" cy="3028208"/>
          </a:xfrm>
        </p:spPr>
        <p:txBody>
          <a:bodyPr spcCol="144000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E" sz="2400" b="1" dirty="0" smtClean="0">
                <a:solidFill>
                  <a:srgbClr val="0074B4"/>
                </a:solidFill>
              </a:rPr>
              <a:t>Enterprise Ireland</a:t>
            </a:r>
            <a:endParaRPr lang="fr-FR" sz="2400" dirty="0" smtClean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hlinkClick r:id="rId2"/>
              </a:rPr>
              <a:t>www.enterprise-ireland.com</a:t>
            </a:r>
            <a:r>
              <a:rPr lang="fr-FR" sz="2400" dirty="0" smtClean="0"/>
              <a:t> </a:t>
            </a:r>
            <a:endParaRPr lang="en-IE" sz="2400" b="1" dirty="0" smtClean="0">
              <a:solidFill>
                <a:srgbClr val="0074B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700" dirty="0" smtClean="0"/>
              <a:t>Responsible for the development and growth of Irish enterprises in world markets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fr-FR" sz="1700" dirty="0" smtClean="0"/>
              <a:t>Focus on global markets, export sales, job creation, product /service innovation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fr-FR" sz="1700" dirty="0" smtClean="0"/>
              <a:t>New Frontiers Entrepreneur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fr-FR" sz="1700" dirty="0" smtClean="0"/>
              <a:t>Development Programme</a:t>
            </a:r>
          </a:p>
          <a:p>
            <a:pPr>
              <a:buNone/>
            </a:pPr>
            <a:endParaRPr lang="fr-FR" sz="1700" dirty="0" smtClean="0"/>
          </a:p>
          <a:p>
            <a:pPr>
              <a:buNone/>
            </a:pPr>
            <a:endParaRPr lang="fr-FR" sz="1700" dirty="0" smtClean="0"/>
          </a:p>
          <a:p>
            <a:pPr>
              <a:buNone/>
            </a:pPr>
            <a:endParaRPr lang="fr-FR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fr-FR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fr-FR" sz="1700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700" dirty="0" smtClean="0"/>
              <a:t>Funding: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fr-FR" sz="1700" dirty="0" smtClean="0"/>
              <a:t>High Potential Start-Up (HPSU) - for businesses with international markets &amp; potential to create 10 jobs, €1M in sales in 3-4 years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fr-FR" sz="1700" dirty="0" smtClean="0"/>
              <a:t>Range of other financial supports </a:t>
            </a:r>
            <a:r>
              <a:rPr lang="en-IE" sz="1700" dirty="0" smtClean="0"/>
              <a:t>depending</a:t>
            </a:r>
            <a:r>
              <a:rPr lang="fr-FR" sz="1700" dirty="0" smtClean="0"/>
              <a:t> on stage of the business</a:t>
            </a:r>
            <a:endParaRPr lang="en-US" sz="1700" dirty="0" smtClean="0"/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Role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2075542"/>
            <a:ext cx="7886700" cy="2583543"/>
          </a:xfrm>
        </p:spPr>
        <p:txBody>
          <a:bodyPr spcCol="144000">
            <a:normAutofit/>
          </a:bodyPr>
          <a:lstStyle/>
          <a:p>
            <a:pPr marL="0" indent="0">
              <a:buNone/>
            </a:pPr>
            <a:r>
              <a:rPr lang="en-IE" dirty="0"/>
              <a:t>To drive the development of local enterprise, putting local micro and small business at the heart of job creation in Ireland.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To drive and support business start-ups and promote a ‘can-do’ business culture.</a:t>
            </a:r>
          </a:p>
          <a:p>
            <a:r>
              <a:rPr lang="en-IE" dirty="0"/>
              <a:t>To increase the job potential of new and existing micro and small businesses.</a:t>
            </a:r>
          </a:p>
          <a:p>
            <a:r>
              <a:rPr lang="en-IE" dirty="0"/>
              <a:t>To increase the number of innovative businesses with potential to export.</a:t>
            </a:r>
          </a:p>
          <a:p>
            <a:r>
              <a:rPr lang="en-IE" dirty="0"/>
              <a:t>To be proactive in response to the needs of our clients.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447035"/>
            <a:ext cx="8169087" cy="2583543"/>
          </a:xfrm>
        </p:spPr>
        <p:txBody>
          <a:bodyPr spcCol="144000">
            <a:normAutofit/>
          </a:bodyPr>
          <a:lstStyle/>
          <a:p>
            <a:pPr marL="355600" lvl="1" indent="-355600"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National Digital Research</a:t>
            </a:r>
          </a:p>
          <a:p>
            <a:pPr marL="355600" lvl="1" indent="-355600"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Centre (NDRC) </a:t>
            </a:r>
            <a:r>
              <a:rPr lang="en-IE" sz="2000" dirty="0" smtClean="0">
                <a:solidFill>
                  <a:srgbClr val="0074B4"/>
                </a:solidFill>
                <a:hlinkClick r:id="rId2"/>
              </a:rPr>
              <a:t>www.ndrc.ie</a:t>
            </a:r>
            <a:r>
              <a:rPr lang="en-IE" sz="2000" dirty="0" smtClean="0">
                <a:solidFill>
                  <a:srgbClr val="0074B4"/>
                </a:solidFill>
              </a:rPr>
              <a:t>  </a:t>
            </a:r>
            <a:endParaRPr lang="fr-FR" sz="2000" b="1" dirty="0" smtClean="0">
              <a:solidFill>
                <a:srgbClr val="0089C3"/>
              </a:solidFill>
            </a:endParaRP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Digital start ups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en-IE" dirty="0" smtClean="0"/>
              <a:t>Cash investment, mentorship, helping business to become “Investor Ready”</a:t>
            </a:r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" y="1391684"/>
            <a:ext cx="8526483" cy="2353886"/>
          </a:xfrm>
        </p:spPr>
        <p:txBody>
          <a:bodyPr spcCol="14400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Arts Council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2000" dirty="0" smtClean="0">
                <a:solidFill>
                  <a:srgbClr val="3B3B3B"/>
                </a:solidFill>
                <a:hlinkClick r:id="rId2"/>
              </a:rPr>
              <a:t>www.artscouncil.ie</a:t>
            </a:r>
            <a:r>
              <a:rPr lang="en-IE" sz="2000" dirty="0" smtClean="0">
                <a:solidFill>
                  <a:srgbClr val="3B3B3B"/>
                </a:solidFill>
              </a:rPr>
              <a:t> </a:t>
            </a:r>
            <a:endParaRPr lang="en-IE" sz="2000" b="1" dirty="0" smtClean="0">
              <a:solidFill>
                <a:srgbClr val="0074B4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National agency for funding promoting and developing the arts in Ireland</a:t>
            </a:r>
          </a:p>
          <a:p>
            <a:endParaRPr lang="en-IE" sz="2000" b="1" dirty="0" smtClean="0">
              <a:solidFill>
                <a:srgbClr val="0074B4"/>
              </a:solidFill>
            </a:endParaRPr>
          </a:p>
          <a:p>
            <a:pPr>
              <a:buNone/>
            </a:pPr>
            <a:endParaRPr lang="en-IE" sz="2000" b="1" dirty="0" smtClean="0">
              <a:solidFill>
                <a:srgbClr val="0074B4"/>
              </a:solidFill>
            </a:endParaRPr>
          </a:p>
          <a:p>
            <a:pPr>
              <a:buNone/>
            </a:pPr>
            <a:endParaRPr lang="en-IE" sz="2000" b="1" dirty="0" smtClean="0">
              <a:solidFill>
                <a:srgbClr val="0074B4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Irish Film Board         </a:t>
            </a:r>
            <a:r>
              <a:rPr lang="en-IE" sz="2000" dirty="0" smtClean="0">
                <a:solidFill>
                  <a:srgbClr val="3B3B3B"/>
                </a:solidFill>
                <a:hlinkClick r:id="rId3"/>
              </a:rPr>
              <a:t>www.irishfilmboard.ie</a:t>
            </a:r>
            <a:r>
              <a:rPr lang="en-IE" sz="2000" dirty="0" smtClean="0">
                <a:solidFill>
                  <a:srgbClr val="3B3B3B"/>
                </a:solidFill>
              </a:rPr>
              <a:t> </a:t>
            </a:r>
            <a:endParaRPr lang="en-IE" sz="2000" dirty="0" smtClean="0">
              <a:solidFill>
                <a:srgbClr val="0074B4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Development agency for the Irish film, television and animation industry</a:t>
            </a:r>
          </a:p>
          <a:p>
            <a:pPr>
              <a:buNone/>
            </a:pPr>
            <a:r>
              <a:rPr lang="en-IE" sz="2000" b="1" dirty="0" smtClean="0">
                <a:solidFill>
                  <a:srgbClr val="0074B4"/>
                </a:solidFill>
              </a:rPr>
              <a:t>	</a:t>
            </a:r>
            <a:endParaRPr lang="en-IE" sz="1800" dirty="0" smtClean="0">
              <a:solidFill>
                <a:srgbClr val="3B3B3B"/>
              </a:solidFill>
            </a:endParaRPr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Patents, Trademarks &amp; Copyright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7886700" cy="2583543"/>
          </a:xfrm>
        </p:spPr>
        <p:txBody>
          <a:bodyPr spcCol="144000">
            <a:normAutofit/>
          </a:bodyPr>
          <a:lstStyle/>
          <a:p>
            <a:pPr marL="719138" lvl="2" indent="-719138">
              <a:buNone/>
            </a:pPr>
            <a:r>
              <a:rPr lang="fr-FR" sz="2000" b="1" dirty="0" err="1" smtClean="0">
                <a:solidFill>
                  <a:srgbClr val="0089C3"/>
                </a:solidFill>
              </a:rPr>
              <a:t>Trademarks</a:t>
            </a:r>
            <a:endParaRPr lang="fr-FR" sz="2000" b="1" dirty="0" smtClean="0">
              <a:solidFill>
                <a:srgbClr val="0089C3"/>
              </a:solidFill>
            </a:endParaRPr>
          </a:p>
          <a:p>
            <a:pPr marL="355600" lvl="2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700" dirty="0" smtClean="0"/>
              <a:t>The means by which a business identifies its goods or services and distinguishes them from the goods and services supplied by other businesses.</a:t>
            </a:r>
          </a:p>
          <a:p>
            <a:pPr marL="355600" lvl="2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700" dirty="0" smtClean="0"/>
              <a:t>May consist of words, (including personal names), designs, logos, letters, numerals </a:t>
            </a:r>
          </a:p>
          <a:p>
            <a:pPr marL="355600" lvl="2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1700" dirty="0" smtClean="0"/>
              <a:t>Trademark searching - use </a:t>
            </a:r>
            <a:r>
              <a:rPr lang="en-US" sz="1700" b="1" dirty="0" smtClean="0"/>
              <a:t>TM View </a:t>
            </a:r>
            <a:r>
              <a:rPr lang="en-US" sz="1700" dirty="0" smtClean="0"/>
              <a:t>and/or </a:t>
            </a:r>
            <a:r>
              <a:rPr lang="en-US" sz="1700" b="1" dirty="0" err="1" smtClean="0"/>
              <a:t>eSearch</a:t>
            </a:r>
            <a:r>
              <a:rPr lang="en-US" sz="1700" b="1" dirty="0" smtClean="0"/>
              <a:t> plus </a:t>
            </a:r>
            <a:r>
              <a:rPr lang="en-US" sz="1700" dirty="0" smtClean="0"/>
              <a:t>on website</a:t>
            </a:r>
          </a:p>
          <a:p>
            <a:pPr marL="355600" lvl="2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Avoid descriptive, laudatory or geographic words</a:t>
            </a:r>
            <a:r>
              <a:rPr lang="en-US" sz="1700" dirty="0" smtClean="0"/>
              <a:t> </a:t>
            </a:r>
            <a:r>
              <a:rPr lang="en-IE" sz="1700" dirty="0" smtClean="0"/>
              <a:t>to use as trade marks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Initial Application: €70, if successful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Registration fee of €177 applies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Renewal fee: €250 every 10 years</a:t>
            </a:r>
            <a:endParaRPr lang="en-IE" sz="17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1352032"/>
            <a:ext cx="8518798" cy="3136841"/>
          </a:xfrm>
        </p:spPr>
        <p:txBody>
          <a:bodyPr spcCol="144000">
            <a:normAutofit fontScale="62500" lnSpcReduction="20000"/>
          </a:bodyPr>
          <a:lstStyle/>
          <a:p>
            <a:pPr marL="719138" lvl="2" indent="-719138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200" b="1" dirty="0" smtClean="0">
                <a:solidFill>
                  <a:srgbClr val="0089C3"/>
                </a:solidFill>
              </a:rPr>
              <a:t>Patent</a:t>
            </a:r>
          </a:p>
          <a:p>
            <a:pPr marL="357188" lvl="2" indent="-357188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600" dirty="0" smtClean="0"/>
              <a:t>The right to exclude others from exploiting (making, using, selling, importing) the patented invention, except with the consent of the owner of the patent.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2600" b="1" dirty="0" smtClean="0"/>
              <a:t>3 essentials </a:t>
            </a:r>
            <a:r>
              <a:rPr lang="en-IE" sz="2600" dirty="0" smtClean="0"/>
              <a:t>for seeking a patent; the invention must be new, no public exposure, have an</a:t>
            </a:r>
            <a:r>
              <a:rPr lang="en-US" sz="2600" dirty="0" smtClean="0"/>
              <a:t> </a:t>
            </a:r>
            <a:r>
              <a:rPr lang="en-IE" sz="2600" dirty="0" smtClean="0"/>
              <a:t>inventive step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2600" dirty="0" smtClean="0"/>
              <a:t>Fees: Can vary substantially- depends on region, type etc.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2600" dirty="0" smtClean="0">
                <a:hlinkClick r:id="rId2"/>
              </a:rPr>
              <a:t>www.patentsoffice.ie/en/Patents/Statutory-Patent-Fees</a:t>
            </a:r>
            <a:r>
              <a:rPr lang="en-IE" sz="2600" dirty="0" smtClean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0089C3"/>
                </a:solidFill>
              </a:rPr>
              <a:t>Copyright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600" dirty="0" smtClean="0"/>
              <a:t>Describes the rights given to authors/creators of certain categories of work</a:t>
            </a:r>
          </a:p>
          <a:p>
            <a:pPr marL="355600" lvl="2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600" dirty="0" smtClean="0"/>
              <a:t>Owner is the author, meaning the person who creates the work. The act of creating a work also creates the copyright</a:t>
            </a:r>
          </a:p>
          <a:p>
            <a:pPr marL="355600" lvl="2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2600" dirty="0" smtClean="0"/>
              <a:t>Copyright protection usually expires 70 years after the death of the author/creator</a:t>
            </a:r>
            <a:endParaRPr lang="fr-FR" sz="2600" dirty="0" smtClean="0"/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Useful 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8678636" cy="2733080"/>
          </a:xfrm>
        </p:spPr>
        <p:txBody>
          <a:bodyPr spcCol="144000">
            <a:normAutofit/>
          </a:bodyPr>
          <a:lstStyle/>
          <a:p>
            <a:pPr marL="719138" lvl="2" indent="-719138">
              <a:buNone/>
            </a:pPr>
            <a:r>
              <a:rPr lang="fr-FR" sz="2000" b="1" dirty="0" err="1" smtClean="0">
                <a:solidFill>
                  <a:srgbClr val="0089C3"/>
                </a:solidFill>
              </a:rPr>
              <a:t>ThinkBusiness</a:t>
            </a:r>
            <a:r>
              <a:rPr lang="fr-FR" sz="1600" b="1" dirty="0" smtClean="0">
                <a:solidFill>
                  <a:srgbClr val="0089C3"/>
                </a:solidFill>
              </a:rPr>
              <a:t> </a:t>
            </a:r>
            <a:r>
              <a:rPr lang="fr-FR" sz="1600" dirty="0" smtClean="0">
                <a:hlinkClick r:id="rId2"/>
              </a:rPr>
              <a:t>www.thinkbusiness.ie</a:t>
            </a:r>
            <a:r>
              <a:rPr lang="fr-FR" sz="1600" dirty="0" smtClean="0"/>
              <a:t> </a:t>
            </a:r>
            <a:endParaRPr lang="fr-FR" sz="1600" b="1" dirty="0" smtClean="0">
              <a:solidFill>
                <a:srgbClr val="0089C3"/>
              </a:solidFill>
            </a:endParaRPr>
          </a:p>
          <a:p>
            <a:pPr marL="285750" lvl="1" indent="-285750">
              <a:buFont typeface="Calibri" panose="020F0502020204030204" pitchFamily="34" charset="0"/>
              <a:buChar char="⁻"/>
            </a:pPr>
            <a:r>
              <a:rPr lang="fr-FR" dirty="0" smtClean="0"/>
              <a:t>Tools, templates, guides, checklists, case studies</a:t>
            </a:r>
          </a:p>
          <a:p>
            <a:pPr marL="285750" lvl="1" indent="-285750">
              <a:buFont typeface="Calibri" panose="020F0502020204030204" pitchFamily="34" charset="0"/>
              <a:buChar char="⁻"/>
            </a:pPr>
            <a:r>
              <a:rPr lang="fr-FR" dirty="0" smtClean="0"/>
              <a:t>All business functions covered – marketing, planning, </a:t>
            </a:r>
            <a:r>
              <a:rPr lang="fr-FR" dirty="0" err="1" smtClean="0"/>
              <a:t>financials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endParaRPr lang="fr-FR" dirty="0" smtClean="0"/>
          </a:p>
          <a:p>
            <a:pPr marL="361950" lvl="1" indent="-361950">
              <a:buNone/>
            </a:pPr>
            <a:endParaRPr lang="fr-FR" b="1" dirty="0" smtClean="0">
              <a:solidFill>
                <a:srgbClr val="0089C3"/>
              </a:solidFill>
            </a:endParaRPr>
          </a:p>
          <a:p>
            <a:pPr marL="361950" lvl="1" indent="-361950">
              <a:buNone/>
            </a:pPr>
            <a:r>
              <a:rPr lang="en-US" sz="2000" b="1" dirty="0">
                <a:solidFill>
                  <a:srgbClr val="0089C3"/>
                </a:solidFill>
              </a:rPr>
              <a:t>Food Safety Authority of Ireland (FSAI)</a:t>
            </a:r>
          </a:p>
          <a:p>
            <a:pPr marL="361950" lvl="1" indent="-361950">
              <a:buNone/>
            </a:pPr>
            <a:r>
              <a:rPr lang="en-US" dirty="0">
                <a:hlinkClick r:id="rId3"/>
              </a:rPr>
              <a:t>www.fsai.ie/food_businesses.html</a:t>
            </a:r>
            <a:endParaRPr lang="en-IE" dirty="0">
              <a:solidFill>
                <a:srgbClr val="3B3B3B"/>
              </a:solidFill>
            </a:endParaRPr>
          </a:p>
          <a:p>
            <a:pPr marL="361950" lvl="1" indent="-361950">
              <a:buNone/>
            </a:pPr>
            <a:r>
              <a:rPr lang="en-US" dirty="0"/>
              <a:t>All you need to know if starting a Food Business</a:t>
            </a:r>
          </a:p>
          <a:p>
            <a:pPr marL="361950" lvl="1" indent="-361950">
              <a:buNone/>
            </a:pPr>
            <a:r>
              <a:rPr lang="fr-FR" sz="2000" b="1" dirty="0" err="1" smtClean="0">
                <a:solidFill>
                  <a:srgbClr val="0089C3"/>
                </a:solidFill>
              </a:rPr>
              <a:t>SupportingSMEs</a:t>
            </a:r>
            <a:endParaRPr lang="fr-FR" sz="2000" b="1" dirty="0" smtClean="0">
              <a:solidFill>
                <a:srgbClr val="0089C3"/>
              </a:solidFill>
            </a:endParaRPr>
          </a:p>
          <a:p>
            <a:pPr marL="361950" lvl="1" indent="-361950">
              <a:buNone/>
            </a:pPr>
            <a:r>
              <a:rPr lang="fr-FR" dirty="0" smtClean="0">
                <a:hlinkClick r:id="rId4"/>
              </a:rPr>
              <a:t>www.supportingsmes.ie/BusinessDetails.aspx</a:t>
            </a:r>
            <a:endParaRPr lang="fr-FR" b="1" dirty="0" smtClean="0">
              <a:hlinkClick r:id="rId5"/>
            </a:endParaRPr>
          </a:p>
          <a:p>
            <a:pPr marL="361950" lvl="1" indent="-361950">
              <a:buFont typeface="Calibri" panose="020F0502020204030204" pitchFamily="34" charset="0"/>
              <a:buChar char="⁻"/>
            </a:pPr>
            <a:r>
              <a:rPr lang="fr-FR" dirty="0" smtClean="0"/>
              <a:t>Great guide to </a:t>
            </a:r>
            <a:r>
              <a:rPr lang="en-IE" dirty="0" smtClean="0"/>
              <a:t>navigate</a:t>
            </a:r>
            <a:r>
              <a:rPr lang="fr-FR" dirty="0" smtClean="0"/>
              <a:t> over </a:t>
            </a:r>
            <a:r>
              <a:rPr lang="en-US" dirty="0" smtClean="0"/>
              <a:t>170 different Government supports for Irish start-ups and small businesses.</a:t>
            </a:r>
          </a:p>
          <a:p>
            <a:pPr marL="361950" lvl="1" indent="-361950">
              <a:buNone/>
            </a:pPr>
            <a:r>
              <a:rPr lang="fr-FR" sz="1700" dirty="0" smtClean="0"/>
              <a:t> </a:t>
            </a:r>
            <a:endParaRPr lang="fr-FR" sz="1700" dirty="0" smtClean="0">
              <a:solidFill>
                <a:srgbClr val="0089C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Social Entrepreneurship Supports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8" y="1720167"/>
            <a:ext cx="7554191" cy="2583543"/>
          </a:xfrm>
        </p:spPr>
        <p:txBody>
          <a:bodyPr spcCol="144000">
            <a:normAutofit/>
          </a:bodyPr>
          <a:lstStyle/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fr-FR" sz="2000" b="1" dirty="0" smtClean="0">
                <a:solidFill>
                  <a:srgbClr val="2388BB"/>
                </a:solidFill>
              </a:rPr>
              <a:t>Social Entrepreneurs in Ireland </a:t>
            </a:r>
            <a:r>
              <a:rPr lang="fr-FR" dirty="0" smtClean="0">
                <a:solidFill>
                  <a:srgbClr val="0089C3"/>
                </a:solidFill>
                <a:hlinkClick r:id="rId2"/>
              </a:rPr>
              <a:t>www.</a:t>
            </a:r>
            <a:r>
              <a:rPr lang="fr-FR" dirty="0" smtClean="0">
                <a:solidFill>
                  <a:srgbClr val="3B3B3B"/>
                </a:solidFill>
                <a:hlinkClick r:id="rId2"/>
              </a:rPr>
              <a:t>socialentrepreneurs.ie</a:t>
            </a:r>
            <a:endParaRPr lang="fr-FR" dirty="0">
              <a:solidFill>
                <a:srgbClr val="3B3B3B"/>
              </a:solidFill>
            </a:endParaRPr>
          </a:p>
          <a:p>
            <a:pPr marL="0" lvl="1" indent="0">
              <a:buNone/>
            </a:pPr>
            <a:r>
              <a:rPr lang="fr-FR" dirty="0" smtClean="0">
                <a:solidFill>
                  <a:srgbClr val="3B3B3B"/>
                </a:solidFill>
              </a:rPr>
              <a:t>       </a:t>
            </a:r>
            <a:r>
              <a:rPr lang="fr-FR" dirty="0" smtClean="0"/>
              <a:t>Guidance, mentoring, funding</a:t>
            </a: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fr-FR" sz="2000" b="1" dirty="0" smtClean="0">
                <a:solidFill>
                  <a:srgbClr val="2388BB"/>
                </a:solidFill>
              </a:rPr>
              <a:t>Social Enterprise Network</a:t>
            </a:r>
          </a:p>
          <a:p>
            <a:pPr marL="355600" lvl="1" indent="0">
              <a:buNone/>
            </a:pPr>
            <a:r>
              <a:rPr lang="fr-FR" dirty="0" smtClean="0">
                <a:solidFill>
                  <a:srgbClr val="3B3B3B"/>
                </a:solidFill>
                <a:hlinkClick r:id="rId3"/>
              </a:rPr>
              <a:t>www.socent.ie</a:t>
            </a:r>
            <a:endParaRPr lang="fr-FR" dirty="0">
              <a:solidFill>
                <a:srgbClr val="0089C3"/>
              </a:solidFill>
            </a:endParaRPr>
          </a:p>
          <a:p>
            <a:pPr marL="355600" lvl="1" indent="-355600">
              <a:buFont typeface="Calibri" panose="020F0502020204030204" pitchFamily="34" charset="0"/>
              <a:buChar char="⁻"/>
            </a:pPr>
            <a:r>
              <a:rPr lang="fr-FR" sz="2000" b="1" dirty="0" err="1" smtClean="0">
                <a:solidFill>
                  <a:srgbClr val="2388BB"/>
                </a:solidFill>
              </a:rPr>
              <a:t>Community</a:t>
            </a:r>
            <a:r>
              <a:rPr lang="fr-FR" sz="2000" b="1" dirty="0" smtClean="0">
                <a:solidFill>
                  <a:srgbClr val="2388BB"/>
                </a:solidFill>
              </a:rPr>
              <a:t> </a:t>
            </a:r>
            <a:r>
              <a:rPr lang="fr-FR" sz="2000" b="1" dirty="0" err="1" smtClean="0">
                <a:solidFill>
                  <a:srgbClr val="2388BB"/>
                </a:solidFill>
              </a:rPr>
              <a:t>Loan</a:t>
            </a:r>
            <a:r>
              <a:rPr lang="fr-FR" sz="2000" b="1" dirty="0" smtClean="0">
                <a:solidFill>
                  <a:srgbClr val="2388BB"/>
                </a:solidFill>
              </a:rPr>
              <a:t> Finance</a:t>
            </a:r>
          </a:p>
          <a:p>
            <a:pPr marL="355600" lvl="1" indent="0">
              <a:buNone/>
            </a:pPr>
            <a:r>
              <a:rPr lang="fr-FR" dirty="0" smtClean="0">
                <a:solidFill>
                  <a:srgbClr val="3B3B3B"/>
                </a:solidFill>
                <a:hlinkClick r:id="rId4"/>
              </a:rPr>
              <a:t>www.clanncredo.ie</a:t>
            </a:r>
            <a:endParaRPr lang="fr-FR" dirty="0" smtClean="0">
              <a:solidFill>
                <a:srgbClr val="0089C3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3B3B3B"/>
                </a:solidFill>
              </a:rPr>
              <a:t>	</a:t>
            </a:r>
          </a:p>
          <a:p>
            <a:pPr lvl="1">
              <a:buNone/>
            </a:pPr>
            <a:endParaRPr lang="en-US" sz="2000" dirty="0" smtClean="0">
              <a:solidFill>
                <a:srgbClr val="3B3B3B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3B3B3B"/>
              </a:solidFill>
            </a:endParaRPr>
          </a:p>
          <a:p>
            <a:pPr marL="1403138" lvl="4" indent="-719138">
              <a:buNone/>
            </a:pPr>
            <a:endParaRPr lang="en-IE" sz="1900" dirty="0" smtClean="0">
              <a:solidFill>
                <a:srgbClr val="3B3B3B"/>
              </a:solidFill>
            </a:endParaRPr>
          </a:p>
          <a:p>
            <a:pPr marL="1403138" lvl="4" indent="-719138">
              <a:buNone/>
            </a:pPr>
            <a:endParaRPr lang="en-US" sz="1900" dirty="0" smtClean="0"/>
          </a:p>
          <a:p>
            <a:pPr marL="1403138" lvl="4" indent="-719138"/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963939"/>
            <a:ext cx="7886700" cy="597807"/>
          </a:xfrm>
        </p:spPr>
        <p:txBody>
          <a:bodyPr/>
          <a:lstStyle/>
          <a:p>
            <a:r>
              <a:rPr lang="en-IE" dirty="0" smtClean="0"/>
              <a:t>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555668"/>
            <a:ext cx="7886700" cy="2945080"/>
          </a:xfrm>
        </p:spPr>
        <p:txBody>
          <a:bodyPr spcCol="144000">
            <a:normAutofit fontScale="25000" lnSpcReduction="20000"/>
          </a:bodyPr>
          <a:lstStyle/>
          <a:p>
            <a:pPr>
              <a:buNone/>
            </a:pPr>
            <a:r>
              <a:rPr lang="en-IE" sz="6400" dirty="0" smtClean="0">
                <a:solidFill>
                  <a:srgbClr val="0089C3"/>
                </a:solidFill>
              </a:rPr>
              <a:t>LEO Dublin City Women in Business</a:t>
            </a:r>
          </a:p>
          <a:p>
            <a:pPr marL="361950" lvl="1" indent="-361950">
              <a:buNone/>
            </a:pPr>
            <a:r>
              <a:rPr lang="en-US" sz="5600" dirty="0">
                <a:hlinkClick r:id="rId2"/>
              </a:rPr>
              <a:t>https://www.localenterprise.ie/DublinCity/Start-or</a:t>
            </a:r>
          </a:p>
          <a:p>
            <a:pPr marL="361950" lvl="1" indent="-361950">
              <a:buNone/>
            </a:pPr>
            <a:r>
              <a:rPr lang="en-US" sz="5600" dirty="0">
                <a:hlinkClick r:id="rId2"/>
              </a:rPr>
              <a:t>Grow-your-Business/Networking/Women-in</a:t>
            </a:r>
          </a:p>
          <a:p>
            <a:pPr marL="361950" lvl="1" indent="-361950">
              <a:buNone/>
            </a:pPr>
            <a:r>
              <a:rPr lang="en-US" sz="5600" dirty="0">
                <a:hlinkClick r:id="rId2"/>
              </a:rPr>
              <a:t>Business</a:t>
            </a:r>
            <a:r>
              <a:rPr lang="en-US" sz="5600" dirty="0"/>
              <a:t> </a:t>
            </a:r>
            <a:endParaRPr lang="en-IE" sz="5600" dirty="0">
              <a:solidFill>
                <a:srgbClr val="0074B4"/>
              </a:solidFill>
            </a:endParaRPr>
          </a:p>
          <a:p>
            <a:pPr marL="357188" lvl="1" indent="-357188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6400" dirty="0" smtClean="0"/>
              <a:t>Encourage and support women who are starting business or are already up and running </a:t>
            </a:r>
          </a:p>
          <a:p>
            <a:pPr marL="0" indent="0">
              <a:spcBef>
                <a:spcPts val="0"/>
              </a:spcBef>
              <a:buNone/>
            </a:pPr>
            <a:endParaRPr lang="en-IE" sz="6400" dirty="0" smtClean="0">
              <a:solidFill>
                <a:srgbClr val="0089C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E" sz="6400" dirty="0" smtClean="0">
                <a:solidFill>
                  <a:srgbClr val="0089C3"/>
                </a:solidFill>
              </a:rPr>
              <a:t>Dublin Food Chain </a:t>
            </a:r>
            <a:r>
              <a:rPr lang="en-IE" sz="6400" dirty="0" smtClean="0">
                <a:solidFill>
                  <a:srgbClr val="0074B4"/>
                </a:solidFill>
                <a:hlinkClick r:id="rId3"/>
              </a:rPr>
              <a:t>www.dublinfoodchain.ie</a:t>
            </a:r>
            <a:r>
              <a:rPr lang="en-IE" sz="6400" dirty="0" smtClean="0">
                <a:solidFill>
                  <a:srgbClr val="0074B4"/>
                </a:solidFill>
              </a:rPr>
              <a:t>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6400" dirty="0" smtClean="0"/>
              <a:t>Marketing and networking forum representing food and drink producers, retailers, and distributors based throughout Dublin </a:t>
            </a:r>
            <a:endParaRPr lang="en-IE" sz="6400" dirty="0" smtClean="0">
              <a:solidFill>
                <a:srgbClr val="3B3B3B"/>
              </a:solidFill>
            </a:endParaRPr>
          </a:p>
          <a:p>
            <a:pPr>
              <a:buNone/>
            </a:pPr>
            <a:endParaRPr lang="en-IE" sz="6400" dirty="0" smtClean="0">
              <a:solidFill>
                <a:srgbClr val="0089C3"/>
              </a:solidFill>
            </a:endParaRPr>
          </a:p>
          <a:p>
            <a:pPr>
              <a:buNone/>
            </a:pPr>
            <a:r>
              <a:rPr lang="en-IE" sz="6400" dirty="0" smtClean="0">
                <a:solidFill>
                  <a:srgbClr val="0089C3"/>
                </a:solidFill>
              </a:rPr>
              <a:t>PLATO Dublin </a:t>
            </a:r>
            <a:r>
              <a:rPr lang="en-IE" sz="6400" dirty="0" smtClean="0">
                <a:solidFill>
                  <a:srgbClr val="0074B4"/>
                </a:solidFill>
                <a:hlinkClick r:id="rId4"/>
              </a:rPr>
              <a:t>www.platodublin.ie</a:t>
            </a:r>
            <a:r>
              <a:rPr lang="en-IE" sz="6400" dirty="0" smtClean="0">
                <a:solidFill>
                  <a:srgbClr val="0074B4"/>
                </a:solidFill>
              </a:rPr>
              <a:t> </a:t>
            </a:r>
          </a:p>
          <a:p>
            <a:pPr marL="355600" indent="-3556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6400" dirty="0" smtClean="0"/>
              <a:t>Management development programme for existing business owners</a:t>
            </a:r>
          </a:p>
          <a:p>
            <a:pPr marL="0" indent="0">
              <a:spcBef>
                <a:spcPts val="0"/>
              </a:spcBef>
              <a:buNone/>
            </a:pPr>
            <a:endParaRPr lang="en-IE" sz="6400" dirty="0"/>
          </a:p>
          <a:p>
            <a:pPr marL="0" indent="0">
              <a:spcBef>
                <a:spcPts val="0"/>
              </a:spcBef>
              <a:buNone/>
            </a:pPr>
            <a:endParaRPr lang="en-IE" sz="6400" dirty="0" smtClean="0"/>
          </a:p>
          <a:p>
            <a:pPr marL="0" indent="0">
              <a:spcBef>
                <a:spcPts val="0"/>
              </a:spcBef>
              <a:buNone/>
            </a:pPr>
            <a:endParaRPr lang="en-IE" sz="6400" dirty="0" smtClean="0"/>
          </a:p>
          <a:p>
            <a:pPr marL="0" indent="0">
              <a:spcBef>
                <a:spcPts val="0"/>
              </a:spcBef>
              <a:buNone/>
            </a:pPr>
            <a:endParaRPr lang="en-IE" sz="6400" dirty="0" smtClean="0"/>
          </a:p>
          <a:p>
            <a:pPr marL="0" indent="0">
              <a:spcBef>
                <a:spcPts val="0"/>
              </a:spcBef>
              <a:buNone/>
            </a:pPr>
            <a:endParaRPr lang="en-IE" sz="6400" dirty="0" smtClean="0"/>
          </a:p>
          <a:p>
            <a:pPr>
              <a:buNone/>
            </a:pPr>
            <a:r>
              <a:rPr lang="en-IE" sz="6400" dirty="0" smtClean="0">
                <a:solidFill>
                  <a:srgbClr val="0089C3"/>
                </a:solidFill>
              </a:rPr>
              <a:t>Dublin Chamber </a:t>
            </a:r>
            <a:r>
              <a:rPr lang="en-IE" sz="6400" dirty="0" smtClean="0">
                <a:solidFill>
                  <a:srgbClr val="0074B4"/>
                </a:solidFill>
                <a:hlinkClick r:id="rId5"/>
              </a:rPr>
              <a:t>www.dubchamber.ie</a:t>
            </a:r>
            <a:endParaRPr lang="en-IE" sz="6400" dirty="0" smtClean="0">
              <a:solidFill>
                <a:srgbClr val="0074B4"/>
              </a:solidFill>
            </a:endParaRPr>
          </a:p>
          <a:p>
            <a:pPr marL="406400" lvl="1" indent="-4064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US" sz="6400" dirty="0" smtClean="0"/>
              <a:t>Connecting Dublin based businesses networking, advice, export services, workshops</a:t>
            </a:r>
          </a:p>
          <a:p>
            <a:pPr marL="1403138" lvl="4" indent="-719138">
              <a:buNone/>
            </a:pPr>
            <a:endParaRPr lang="en-US" sz="6400" dirty="0" smtClean="0"/>
          </a:p>
          <a:p>
            <a:pPr marL="1403138" lvl="4" indent="-719138">
              <a:buNone/>
            </a:pPr>
            <a:endParaRPr lang="en-IE" sz="4000" dirty="0" smtClean="0">
              <a:solidFill>
                <a:srgbClr val="3B3B3B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011442"/>
            <a:ext cx="7886700" cy="597807"/>
          </a:xfrm>
        </p:spPr>
        <p:txBody>
          <a:bodyPr/>
          <a:lstStyle/>
          <a:p>
            <a:r>
              <a:rPr lang="en-IE" dirty="0" smtClean="0"/>
              <a:t>Enterprise Europe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37" y="1472540"/>
            <a:ext cx="7111967" cy="2980707"/>
          </a:xfrm>
        </p:spPr>
        <p:txBody>
          <a:bodyPr spcCol="144000">
            <a:normAutofit fontScale="92500" lnSpcReduction="10000"/>
          </a:bodyPr>
          <a:lstStyle/>
          <a:p>
            <a:pPr marL="355600" lvl="1" indent="-355600">
              <a:buNone/>
            </a:pPr>
            <a:r>
              <a:rPr lang="fr-FR" sz="2000" dirty="0" smtClean="0">
                <a:hlinkClick r:id="rId2"/>
              </a:rPr>
              <a:t>www.een-ireland.ie</a:t>
            </a:r>
            <a:endParaRPr lang="fr-FR" sz="2000" dirty="0" smtClean="0">
              <a:solidFill>
                <a:srgbClr val="0089C3"/>
              </a:solidFill>
            </a:endParaRPr>
          </a:p>
          <a:p>
            <a:pPr marL="342900" lvl="1" indent="-342900">
              <a:buFont typeface="Calibri" panose="020F0502020204030204" pitchFamily="34" charset="0"/>
              <a:buChar char="⁻"/>
            </a:pPr>
            <a:r>
              <a:rPr lang="en-US" sz="1700" dirty="0" smtClean="0"/>
              <a:t>Helping  Irish businesses with                international growth and innovation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700" dirty="0" smtClean="0"/>
              <a:t>Services</a:t>
            </a:r>
            <a:endParaRPr lang="en-US" sz="1700" dirty="0"/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700" dirty="0" smtClean="0"/>
              <a:t>Develop business in new markets,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700" dirty="0"/>
              <a:t>S</a:t>
            </a:r>
            <a:r>
              <a:rPr lang="en-US" sz="1700" dirty="0" smtClean="0"/>
              <a:t>ource or license new technologies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700" dirty="0" smtClean="0"/>
              <a:t>Comprehensive innovation support and business advice</a:t>
            </a:r>
          </a:p>
          <a:p>
            <a:pPr marL="355600" indent="-355600">
              <a:buFont typeface="Calibri" panose="020F0502020204030204" pitchFamily="34" charset="0"/>
              <a:buChar char="⁻"/>
            </a:pPr>
            <a:r>
              <a:rPr lang="en-US" sz="1700" dirty="0" smtClean="0"/>
              <a:t>Find the right partners - manufacturing, distribution, research &amp; development</a:t>
            </a:r>
          </a:p>
          <a:p>
            <a:pPr lvl="1">
              <a:buFont typeface="Calibri" panose="020F0502020204030204" pitchFamily="34" charset="0"/>
              <a:buChar char="⁻"/>
            </a:pPr>
            <a:endParaRPr lang="fr-FR" sz="2100" dirty="0" smtClean="0"/>
          </a:p>
          <a:p>
            <a:pPr>
              <a:buFont typeface="Calibri" panose="020F0502020204030204" pitchFamily="34" charset="0"/>
              <a:buChar char="⁻"/>
            </a:pPr>
            <a:endParaRPr lang="en-IE" sz="2100" b="1" dirty="0" smtClean="0"/>
          </a:p>
          <a:p>
            <a:pPr>
              <a:buFont typeface="Calibri" panose="020F0502020204030204" pitchFamily="34" charset="0"/>
              <a:buChar char="⁻"/>
            </a:pPr>
            <a:endParaRPr lang="en-IE" sz="2100" dirty="0" smtClean="0"/>
          </a:p>
          <a:p>
            <a:pPr marL="719138" lvl="2" indent="-719138">
              <a:buNone/>
            </a:pPr>
            <a:endParaRPr lang="en-US" sz="2400" b="1" dirty="0" smtClean="0"/>
          </a:p>
          <a:p>
            <a:pPr marL="1403138" lvl="4" indent="-719138">
              <a:buNone/>
            </a:pPr>
            <a:endParaRPr lang="en-IE" sz="1900" dirty="0" smtClean="0">
              <a:solidFill>
                <a:srgbClr val="3B3B3B"/>
              </a:solidFill>
            </a:endParaRPr>
          </a:p>
          <a:p>
            <a:pPr marL="1403138" lvl="4" indent="-719138">
              <a:buNone/>
            </a:pPr>
            <a:endParaRPr lang="en-US" sz="1900" dirty="0" smtClean="0"/>
          </a:p>
          <a:p>
            <a:pPr marL="1403138" lvl="4" indent="-719138">
              <a:buNone/>
            </a:pPr>
            <a:endParaRPr lang="en-IE" sz="18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E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5843" y="224280"/>
            <a:ext cx="848235" cy="7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122360"/>
            <a:ext cx="7886700" cy="597807"/>
          </a:xfrm>
        </p:spPr>
        <p:txBody>
          <a:bodyPr/>
          <a:lstStyle/>
          <a:p>
            <a:r>
              <a:rPr lang="en-IE" dirty="0" smtClean="0"/>
              <a:t>Incubation Centres / Co-working Spaces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1720167"/>
            <a:ext cx="7886700" cy="2583543"/>
          </a:xfrm>
        </p:spPr>
        <p:txBody>
          <a:bodyPr spcCol="144000">
            <a:normAutofit/>
          </a:bodyPr>
          <a:lstStyle/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Guinness Enterprise Centre </a:t>
            </a:r>
            <a:r>
              <a:rPr lang="en-IE" sz="1700" dirty="0" smtClean="0">
                <a:solidFill>
                  <a:srgbClr val="0074B4"/>
                </a:solidFill>
                <a:hlinkClick r:id="rId2"/>
              </a:rPr>
              <a:t>www.gec.ie</a:t>
            </a:r>
            <a:r>
              <a:rPr lang="en-IE" sz="17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Spade Enterprise Centre </a:t>
            </a:r>
            <a:r>
              <a:rPr lang="en-IE" sz="1700" dirty="0" smtClean="0">
                <a:solidFill>
                  <a:srgbClr val="0074B4"/>
                </a:solidFill>
                <a:hlinkClick r:id="rId3"/>
              </a:rPr>
              <a:t>www.spade.ie</a:t>
            </a:r>
            <a:endParaRPr lang="en-IE" sz="1700" dirty="0" smtClean="0">
              <a:solidFill>
                <a:srgbClr val="0074B4"/>
              </a:solidFill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Docklands Innovation Park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>
                <a:solidFill>
                  <a:srgbClr val="0074B4"/>
                </a:solidFill>
                <a:hlinkClick r:id="rId4"/>
              </a:rPr>
              <a:t>www.docklandsinnovation.ie</a:t>
            </a:r>
            <a:r>
              <a:rPr lang="en-IE" sz="17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err="1" smtClean="0"/>
              <a:t>Liffey</a:t>
            </a:r>
            <a:r>
              <a:rPr lang="en-IE" sz="1700" dirty="0" smtClean="0"/>
              <a:t> Trust </a:t>
            </a:r>
            <a:r>
              <a:rPr lang="en-IE" sz="1700" dirty="0" smtClean="0">
                <a:solidFill>
                  <a:srgbClr val="0074B4"/>
                </a:solidFill>
                <a:hlinkClick r:id="rId5"/>
              </a:rPr>
              <a:t>www.liffeytrust.ie/Liffey-Trust</a:t>
            </a:r>
            <a:endParaRPr lang="en-IE" sz="1700" dirty="0" smtClean="0">
              <a:solidFill>
                <a:srgbClr val="0074B4"/>
              </a:solidFill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err="1" smtClean="0"/>
              <a:t>Terenure</a:t>
            </a:r>
            <a:r>
              <a:rPr lang="en-IE" sz="1700" dirty="0" smtClean="0"/>
              <a:t> Enterprise Centre </a:t>
            </a:r>
            <a:r>
              <a:rPr lang="en-IE" sz="1700" dirty="0" smtClean="0">
                <a:solidFill>
                  <a:srgbClr val="0074B4"/>
                </a:solidFill>
                <a:hlinkClick r:id="rId6"/>
              </a:rPr>
              <a:t>www.terenureenterprise.ie</a:t>
            </a:r>
            <a:r>
              <a:rPr lang="en-IE" sz="17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Digital Hub Development Agency  </a:t>
            </a:r>
            <a:r>
              <a:rPr lang="en-IE" sz="1700" dirty="0" smtClean="0">
                <a:solidFill>
                  <a:srgbClr val="0074B4"/>
                </a:solidFill>
                <a:hlinkClick r:id="rId7"/>
              </a:rPr>
              <a:t>www.thedigitalhub.com</a:t>
            </a:r>
            <a:r>
              <a:rPr lang="en-IE" sz="17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err="1" smtClean="0"/>
              <a:t>Ballymun</a:t>
            </a:r>
            <a:r>
              <a:rPr lang="en-IE" sz="1700" dirty="0" smtClean="0"/>
              <a:t> Enterprise Centre </a:t>
            </a:r>
            <a:r>
              <a:rPr lang="en-IE" sz="1700" dirty="0" smtClean="0">
                <a:solidFill>
                  <a:srgbClr val="0074B4"/>
                </a:solidFill>
                <a:hlinkClick r:id="rId8"/>
              </a:rPr>
              <a:t>www.dcebenterpriseguide.com/directory/ballymun-enterprise-centre</a:t>
            </a:r>
            <a:endParaRPr lang="en-IE" sz="1700" dirty="0" smtClean="0">
              <a:solidFill>
                <a:srgbClr val="0074B4"/>
              </a:solidFill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smtClean="0"/>
              <a:t>Inner City Enterprise  </a:t>
            </a:r>
            <a:r>
              <a:rPr lang="en-IE" sz="1700" dirty="0" smtClean="0">
                <a:solidFill>
                  <a:srgbClr val="0074B4"/>
                </a:solidFill>
                <a:hlinkClick r:id="rId9"/>
              </a:rPr>
              <a:t>www.innercityenterprise.com</a:t>
            </a:r>
            <a:r>
              <a:rPr lang="en-IE" sz="1700" dirty="0" smtClean="0">
                <a:solidFill>
                  <a:srgbClr val="0074B4"/>
                </a:solidFill>
              </a:rPr>
              <a:t>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700" dirty="0" err="1" smtClean="0"/>
              <a:t>Northside</a:t>
            </a:r>
            <a:r>
              <a:rPr lang="en-IE" sz="1700" dirty="0" smtClean="0"/>
              <a:t> Enterprise Centre </a:t>
            </a:r>
            <a:r>
              <a:rPr lang="en-IE" sz="1700" dirty="0" smtClean="0">
                <a:solidFill>
                  <a:srgbClr val="0074B4"/>
                </a:solidFill>
                <a:hlinkClick r:id="rId10"/>
              </a:rPr>
              <a:t>www.nec.ie</a:t>
            </a:r>
            <a:endParaRPr lang="en-US" sz="1700" dirty="0" smtClean="0"/>
          </a:p>
          <a:p>
            <a:pPr marL="1403138" lvl="4" indent="-719138">
              <a:buNone/>
            </a:pPr>
            <a:endParaRPr lang="en-IE" sz="1900" dirty="0" smtClean="0">
              <a:solidFill>
                <a:srgbClr val="3B3B3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64" y="1261077"/>
            <a:ext cx="7886700" cy="597807"/>
          </a:xfrm>
        </p:spPr>
        <p:txBody>
          <a:bodyPr/>
          <a:lstStyle/>
          <a:p>
            <a:r>
              <a:rPr lang="en-IE" dirty="0" smtClean="0"/>
              <a:t>Stay in Touch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8" y="1858884"/>
            <a:ext cx="7886700" cy="252982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IE" sz="4900" dirty="0" smtClean="0"/>
              <a:t>Keep up to date on all our supports and services by subscribing to our newsletter </a:t>
            </a:r>
            <a:r>
              <a:rPr lang="en-IE" sz="4900" dirty="0" smtClean="0">
                <a:hlinkClick r:id="rId2"/>
              </a:rPr>
              <a:t>http</a:t>
            </a:r>
            <a:r>
              <a:rPr lang="en-IE" sz="4900" dirty="0">
                <a:hlinkClick r:id="rId2"/>
              </a:rPr>
              <a:t>://</a:t>
            </a:r>
            <a:r>
              <a:rPr lang="en-IE" sz="4900" dirty="0" smtClean="0">
                <a:hlinkClick r:id="rId2"/>
              </a:rPr>
              <a:t>bit.ly/LEODublinCityNews</a:t>
            </a:r>
            <a:endParaRPr lang="en-IE" sz="4900" dirty="0" smtClean="0"/>
          </a:p>
          <a:p>
            <a:endParaRPr lang="en-IE" sz="4900" dirty="0" smtClean="0"/>
          </a:p>
          <a:p>
            <a:endParaRPr lang="en-IE" sz="4900" dirty="0"/>
          </a:p>
          <a:p>
            <a:endParaRPr lang="en-IE" sz="4900" dirty="0" smtClean="0"/>
          </a:p>
          <a:p>
            <a:endParaRPr lang="en-IE" sz="4900" dirty="0"/>
          </a:p>
          <a:p>
            <a:pPr marL="0" indent="0">
              <a:buNone/>
            </a:pPr>
            <a:endParaRPr lang="en-IE" sz="4900" dirty="0" smtClean="0"/>
          </a:p>
          <a:p>
            <a:r>
              <a:rPr lang="en-IE" sz="4900" dirty="0" smtClean="0"/>
              <a:t>Facebook</a:t>
            </a:r>
            <a:r>
              <a:rPr lang="en-IE" sz="4900" dirty="0"/>
              <a:t>: </a:t>
            </a:r>
            <a:r>
              <a:rPr lang="en-IE" sz="4900" u="sng" dirty="0">
                <a:hlinkClick r:id="rId3"/>
              </a:rPr>
              <a:t>www.facebook.com/LEODublinCity</a:t>
            </a:r>
            <a:r>
              <a:rPr lang="en-IE" sz="4900" dirty="0"/>
              <a:t>                                                                 </a:t>
            </a:r>
          </a:p>
          <a:p>
            <a:r>
              <a:rPr lang="en-IE" sz="4900" dirty="0"/>
              <a:t>Twitter: </a:t>
            </a:r>
            <a:r>
              <a:rPr lang="en-IE" sz="49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@</a:t>
            </a:r>
            <a:r>
              <a:rPr lang="en-IE" sz="4900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LEODublinCity</a:t>
            </a:r>
            <a:r>
              <a:rPr lang="en-IE" sz="4900" dirty="0" smtClean="0">
                <a:hlinkClick r:id="rId4"/>
              </a:rPr>
              <a:t> </a:t>
            </a:r>
            <a:r>
              <a:rPr lang="en-IE" sz="4900" dirty="0"/>
              <a:t>                                                                                              </a:t>
            </a:r>
            <a:endParaRPr lang="en-IE" sz="4900" b="1" dirty="0" smtClean="0"/>
          </a:p>
          <a:p>
            <a:r>
              <a:rPr lang="en-US" sz="4900" dirty="0" smtClean="0"/>
              <a:t>LEO </a:t>
            </a:r>
            <a:r>
              <a:rPr lang="en-US" sz="4900" dirty="0"/>
              <a:t>Dublin City YouTube Channel </a:t>
            </a:r>
            <a:r>
              <a:rPr lang="en-US" sz="4900" dirty="0">
                <a:solidFill>
                  <a:schemeClr val="bg1"/>
                </a:solidFill>
                <a:hlinkClick r:id="rId5"/>
              </a:rPr>
              <a:t>www.youtube.com/channel/UChD5pnX_Y9KBb3afGrZibRw?view_as=subscriber</a:t>
            </a:r>
            <a:endParaRPr lang="en-US" sz="4900" dirty="0">
              <a:solidFill>
                <a:schemeClr val="bg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63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169126" y="2019071"/>
            <a:ext cx="7886700" cy="59780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IE" sz="4400" dirty="0">
                <a:solidFill>
                  <a:schemeClr val="bg1"/>
                </a:solidFill>
              </a:rPr>
              <a:t>Business Advice Clinic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flipV="1">
            <a:off x="236764" y="9436942"/>
            <a:ext cx="7886700" cy="45719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29" y="511365"/>
            <a:ext cx="6858000" cy="824409"/>
          </a:xfrm>
        </p:spPr>
        <p:txBody>
          <a:bodyPr/>
          <a:lstStyle/>
          <a:p>
            <a:r>
              <a:rPr lang="en-IE" dirty="0" smtClean="0">
                <a:latin typeface="Arial" pitchFamily="34" charset="0"/>
              </a:rPr>
              <a:t>Contact Us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29" y="1582729"/>
            <a:ext cx="6858000" cy="1880070"/>
          </a:xfrm>
        </p:spPr>
        <p:txBody>
          <a:bodyPr>
            <a:normAutofit fontScale="25000" lnSpcReduction="20000"/>
          </a:bodyPr>
          <a:lstStyle/>
          <a:p>
            <a:r>
              <a:rPr lang="en-IE" sz="6200" dirty="0" smtClean="0"/>
              <a:t>Local Enterprise Office Dublin City                                                                                    </a:t>
            </a:r>
          </a:p>
          <a:p>
            <a:r>
              <a:rPr lang="en-IE" sz="6200" dirty="0" smtClean="0"/>
              <a:t>Block 1, Floor 4, Civic Offices, Wood Quay, Dublin 8                                                     </a:t>
            </a:r>
          </a:p>
          <a:p>
            <a:r>
              <a:rPr lang="en-IE" sz="6200" dirty="0" smtClean="0"/>
              <a:t>Tel: 01 222 5611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en-IE" sz="6200" dirty="0" smtClean="0"/>
              <a:t>Email: </a:t>
            </a:r>
            <a:r>
              <a:rPr lang="en-IE" sz="6200" u="sng" dirty="0" smtClean="0">
                <a:hlinkClick r:id="rId2"/>
              </a:rPr>
              <a:t>info@leo.dublincity.ie</a:t>
            </a:r>
            <a:r>
              <a:rPr lang="en-IE" sz="6200" dirty="0" smtClean="0"/>
              <a:t>                                                                                              </a:t>
            </a:r>
          </a:p>
          <a:p>
            <a:r>
              <a:rPr lang="en-IE" sz="6200" dirty="0" smtClean="0"/>
              <a:t>Website: </a:t>
            </a:r>
            <a:r>
              <a:rPr lang="en-IE" sz="6200" u="sng" dirty="0" smtClean="0">
                <a:hlinkClick r:id="rId3"/>
              </a:rPr>
              <a:t>www.localenterprise.ie/DublinCity</a:t>
            </a:r>
            <a:r>
              <a:rPr lang="en-IE" sz="6200" dirty="0" smtClean="0"/>
              <a:t>                                                                       </a:t>
            </a: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BE8-60EF-8E48-8AE2-9D751227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8" y="1122360"/>
            <a:ext cx="7886700" cy="597807"/>
          </a:xfrm>
        </p:spPr>
        <p:txBody>
          <a:bodyPr/>
          <a:lstStyle/>
          <a:p>
            <a:r>
              <a:rPr lang="en-IE" dirty="0" smtClean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E6D-CDC5-D348-B99F-7F18BCE9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78" y="1720167"/>
            <a:ext cx="7886700" cy="2583543"/>
          </a:xfrm>
        </p:spPr>
        <p:txBody>
          <a:bodyPr spcCol="14400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3B3B3B"/>
                </a:solidFill>
              </a:rPr>
              <a:t>Your Business Idea</a:t>
            </a:r>
            <a:endParaRPr lang="en-US" dirty="0" smtClean="0">
              <a:solidFill>
                <a:srgbClr val="3B3B3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3B3B3B"/>
                </a:solidFill>
              </a:rPr>
              <a:t>Business Plan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3B3B3B"/>
                </a:solidFill>
              </a:rPr>
              <a:t>Business Types</a:t>
            </a:r>
            <a:endParaRPr lang="en-US" dirty="0" smtClean="0">
              <a:solidFill>
                <a:srgbClr val="3B3B3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3B3B3B"/>
                </a:solidFill>
              </a:rPr>
              <a:t>Sources of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3B3B3B"/>
                </a:solidFill>
              </a:rPr>
              <a:t>Training</a:t>
            </a:r>
            <a:endParaRPr lang="en-US" dirty="0" smtClean="0">
              <a:solidFill>
                <a:srgbClr val="3B3B3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3B3B3B"/>
                </a:solidFill>
              </a:rPr>
              <a:t>Mentoring </a:t>
            </a:r>
          </a:p>
          <a:p>
            <a:pPr marL="514350" indent="-514350">
              <a:buAutoNum type="arabicPeriod" startAt="7"/>
            </a:pPr>
            <a:r>
              <a:rPr lang="en-IE" dirty="0" smtClean="0">
                <a:solidFill>
                  <a:srgbClr val="3B3B3B"/>
                </a:solidFill>
              </a:rPr>
              <a:t>Business Support Information</a:t>
            </a:r>
            <a:endParaRPr lang="en-US" dirty="0" smtClean="0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9DD7-A75F-2443-AC78-FE914BB9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3" y="2272845"/>
            <a:ext cx="5582146" cy="597807"/>
          </a:xfrm>
        </p:spPr>
        <p:txBody>
          <a:bodyPr>
            <a:noAutofit/>
          </a:bodyPr>
          <a:lstStyle/>
          <a:p>
            <a:r>
              <a:rPr lang="en-IE" sz="4400" dirty="0" smtClean="0"/>
              <a:t>1. Your Business Idea</a:t>
            </a:r>
            <a:endParaRPr lang="en-US" sz="4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EAF8F2E-D379-D243-99EF-6E7E14D54C2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6904" r="10032" b="4414"/>
          <a:stretch/>
        </p:blipFill>
        <p:spPr>
          <a:xfrm>
            <a:off x="4554583" y="0"/>
            <a:ext cx="4589417" cy="5143499"/>
          </a:xfrm>
        </p:spPr>
      </p:pic>
    </p:spTree>
    <p:extLst>
      <p:ext uri="{BB962C8B-B14F-4D97-AF65-F5344CB8AC3E}">
        <p14:creationId xmlns:p14="http://schemas.microsoft.com/office/powerpoint/2010/main" val="18965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8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78" y="1720166"/>
            <a:ext cx="7886700" cy="26158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Problem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What problem are you solving?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dirty="0" smtClean="0"/>
              <a:t>What alternatives are people using right           now</a:t>
            </a:r>
          </a:p>
          <a:p>
            <a:pPr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Solution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/>
              <a:t>Outline your Solution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Char char="⁻"/>
            </a:pPr>
            <a:r>
              <a:rPr lang="en-IE" sz="1600" dirty="0" smtClean="0"/>
              <a:t>Needs to be something people </a:t>
            </a:r>
            <a:r>
              <a:rPr lang="en-IE" sz="1600" b="1" dirty="0" smtClean="0"/>
              <a:t>Want</a:t>
            </a:r>
            <a:r>
              <a:rPr lang="en-IE" sz="1600" dirty="0" smtClean="0"/>
              <a:t>, </a:t>
            </a:r>
            <a:r>
              <a:rPr lang="en-IE" sz="1600" u="sng" dirty="0" smtClean="0"/>
              <a:t>and</a:t>
            </a:r>
            <a:r>
              <a:rPr lang="en-IE" sz="1600" dirty="0" smtClean="0"/>
              <a:t>         will </a:t>
            </a:r>
            <a:r>
              <a:rPr lang="en-IE" sz="1600" b="1" dirty="0" smtClean="0"/>
              <a:t>Pay</a:t>
            </a:r>
            <a:r>
              <a:rPr lang="en-IE" sz="1600" dirty="0" smtClean="0"/>
              <a:t> for</a:t>
            </a:r>
            <a:endParaRPr lang="en-US" sz="1600" dirty="0" smtClean="0"/>
          </a:p>
          <a:p>
            <a:pPr lvl="1">
              <a:buNone/>
            </a:pPr>
            <a:endParaRPr lang="en-IE" sz="2000" b="1" dirty="0" smtClean="0">
              <a:solidFill>
                <a:srgbClr val="0089C3"/>
              </a:solidFill>
            </a:endParaRPr>
          </a:p>
          <a:p>
            <a:pPr lvl="1">
              <a:buNone/>
            </a:pPr>
            <a:r>
              <a:rPr lang="en-IE" sz="2000" b="1" dirty="0" smtClean="0">
                <a:solidFill>
                  <a:srgbClr val="0089C3"/>
                </a:solidFill>
              </a:rPr>
              <a:t>Customer Segment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Calibri" pitchFamily="34" charset="0"/>
              </a:rPr>
              <a:t>Describe your target customer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Calibri" pitchFamily="34" charset="0"/>
              </a:rPr>
              <a:t>Distinguish between “user” and “customer”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IE" sz="1600" dirty="0" smtClean="0">
                <a:latin typeface="Calibri" pitchFamily="34" charset="0"/>
                <a:cs typeface="Calibri" pitchFamily="34" charset="0"/>
              </a:rPr>
              <a:t>Customer pays for your product, user does not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3026</TotalTime>
  <Words>2324</Words>
  <Application>Microsoft Office PowerPoint</Application>
  <PresentationFormat>On-screen Show (16:9)</PresentationFormat>
  <Paragraphs>484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.AppleSystemUIFont</vt:lpstr>
      <vt:lpstr>Arial</vt:lpstr>
      <vt:lpstr>Calibri</vt:lpstr>
      <vt:lpstr>Symbol</vt:lpstr>
      <vt:lpstr>Times New Roman</vt:lpstr>
      <vt:lpstr>Custom Design</vt:lpstr>
      <vt:lpstr>PowerPoint Presentation</vt:lpstr>
      <vt:lpstr>Our Vision! More start-ups, more business and more jobs locally.</vt:lpstr>
      <vt:lpstr>Our Clients</vt:lpstr>
      <vt:lpstr>First Stop Shop</vt:lpstr>
      <vt:lpstr>Our Role</vt:lpstr>
      <vt:lpstr>PowerPoint Presentation</vt:lpstr>
      <vt:lpstr>Overview</vt:lpstr>
      <vt:lpstr>1. Your Business Idea</vt:lpstr>
      <vt:lpstr>PowerPoint Presentation</vt:lpstr>
      <vt:lpstr>PowerPoint Presentation</vt:lpstr>
      <vt:lpstr>PowerPoint Presentation</vt:lpstr>
      <vt:lpstr>2. Business Plan</vt:lpstr>
      <vt:lpstr>PowerPoint Presentation</vt:lpstr>
      <vt:lpstr>PowerPoint Presentation</vt:lpstr>
      <vt:lpstr>3. Business Types</vt:lpstr>
      <vt:lpstr>Types of Business</vt:lpstr>
      <vt:lpstr>Sole Trader</vt:lpstr>
      <vt:lpstr>PowerPoint Presentation</vt:lpstr>
      <vt:lpstr>Partnership</vt:lpstr>
      <vt:lpstr>PowerPoint Presentation</vt:lpstr>
      <vt:lpstr>Limited Company</vt:lpstr>
      <vt:lpstr>PowerPoint Presentation</vt:lpstr>
      <vt:lpstr>PowerPoint Presentation</vt:lpstr>
      <vt:lpstr>  4. Sources of Funding</vt:lpstr>
      <vt:lpstr>Local Enterprise Office Dublin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Microfinance Ireland (MFI)</vt:lpstr>
      <vt:lpstr>SURE Scheme</vt:lpstr>
      <vt:lpstr>Department of Social Protection</vt:lpstr>
      <vt:lpstr>JobsPlus</vt:lpstr>
      <vt:lpstr>Crowdfunding</vt:lpstr>
      <vt:lpstr>Other Sources</vt:lpstr>
      <vt:lpstr>5. Training</vt:lpstr>
      <vt:lpstr>Local Enterprise Office Dublin City Training </vt:lpstr>
      <vt:lpstr>Food Programmes</vt:lpstr>
      <vt:lpstr>Craft Programmes</vt:lpstr>
      <vt:lpstr>Management Development Programmes</vt:lpstr>
      <vt:lpstr>How to Apply</vt:lpstr>
      <vt:lpstr>Springboard Training</vt:lpstr>
      <vt:lpstr>6. Mentoring</vt:lpstr>
      <vt:lpstr>PowerPoint Presentation</vt:lpstr>
      <vt:lpstr>PowerPoint Presentation</vt:lpstr>
      <vt:lpstr>7. Business Support       Information</vt:lpstr>
      <vt:lpstr>Agencies</vt:lpstr>
      <vt:lpstr>PowerPoint Presentation</vt:lpstr>
      <vt:lpstr>PowerPoint Presentation</vt:lpstr>
      <vt:lpstr>PowerPoint Presentation</vt:lpstr>
      <vt:lpstr>Patents, Trademarks &amp; Copyright</vt:lpstr>
      <vt:lpstr>PowerPoint Presentation</vt:lpstr>
      <vt:lpstr>Useful Websites</vt:lpstr>
      <vt:lpstr>Social Entrepreneurship Supports</vt:lpstr>
      <vt:lpstr>Networks</vt:lpstr>
      <vt:lpstr>Enterprise Europe Network</vt:lpstr>
      <vt:lpstr>Incubation Centres / Co-working Spaces</vt:lpstr>
      <vt:lpstr>Stay in Touch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Rocky Grennell</dc:creator>
  <cp:lastModifiedBy>Patricia O'Keeffe</cp:lastModifiedBy>
  <cp:revision>170</cp:revision>
  <dcterms:created xsi:type="dcterms:W3CDTF">2018-01-29T14:34:36Z</dcterms:created>
  <dcterms:modified xsi:type="dcterms:W3CDTF">2019-06-21T07:49:13Z</dcterms:modified>
</cp:coreProperties>
</file>